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9" r:id="rId3"/>
    <p:sldId id="310" r:id="rId4"/>
    <p:sldId id="313" r:id="rId5"/>
    <p:sldId id="376" r:id="rId6"/>
    <p:sldId id="382" r:id="rId7"/>
    <p:sldId id="384" r:id="rId8"/>
    <p:sldId id="379" r:id="rId9"/>
    <p:sldId id="380" r:id="rId10"/>
    <p:sldId id="377" r:id="rId11"/>
    <p:sldId id="378" r:id="rId12"/>
    <p:sldId id="365" r:id="rId13"/>
    <p:sldId id="366" r:id="rId14"/>
    <p:sldId id="367" r:id="rId15"/>
    <p:sldId id="368" r:id="rId16"/>
    <p:sldId id="383" r:id="rId17"/>
    <p:sldId id="385" r:id="rId18"/>
    <p:sldId id="386" r:id="rId19"/>
    <p:sldId id="270" r:id="rId20"/>
  </p:sldIdLst>
  <p:sldSz cx="9144000" cy="6858000" type="screen4x3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Világos stílus 3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675" autoAdjust="0"/>
    <p:restoredTop sz="85739" autoAdjust="0"/>
  </p:normalViewPr>
  <p:slideViewPr>
    <p:cSldViewPr>
      <p:cViewPr>
        <p:scale>
          <a:sx n="66" d="100"/>
          <a:sy n="66" d="100"/>
        </p:scale>
        <p:origin x="-118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D3A42-0BAF-47C6-A153-053F7DB9ECC2}" type="datetimeFigureOut">
              <a:rPr lang="hu-HU" smtClean="0"/>
              <a:t>2013.12.09.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6E645-0958-4390-9A02-52C266F3B8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0926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229C3-5F11-42CE-8B0E-9FB3AC670537}" type="datetimeFigureOut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8D653-105F-4CC6-A0E6-188B79BEED1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344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zzaferes.hu/docs/IFKT-mentorok-adatai_20120124.xlsx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1400" b="1" dirty="0" smtClean="0"/>
              <a:t>Támogatott lakhatás szolgáltatás szakmai tartalma, nyújtott szolgáltatáselemei </a:t>
            </a:r>
            <a:r>
              <a:rPr lang="hu-HU" sz="1400" dirty="0" smtClean="0"/>
              <a:t>(R. új 110/A. §, új 110/D. §, új 110/H. §, új 110/I. §, R. 40. § új (8) bekezdés)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b="1" dirty="0" smtClean="0"/>
              <a:t>A szolgáltatás elemeinek nyújtására vonatkozó szabályok: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200" b="1" dirty="0" smtClean="0"/>
              <a:t>Ha a fenntartó</a:t>
            </a:r>
            <a:r>
              <a:rPr lang="hu-HU" sz="1200" dirty="0" smtClean="0"/>
              <a:t> </a:t>
            </a:r>
            <a:r>
              <a:rPr lang="hu-HU" sz="1200" b="1" dirty="0" smtClean="0"/>
              <a:t>saját fenntartásban biztosítja</a:t>
            </a:r>
            <a:r>
              <a:rPr lang="hu-HU" sz="1200" dirty="0" smtClean="0"/>
              <a:t> az Szt. 75. § (1) bekezdés d) pont szerinti lakhatáson kívüli szolgáltatásokat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200" dirty="0" smtClean="0"/>
              <a:t>akkor az Szt. 75. § (1) bekezdés d) pont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hu-HU" sz="1200" dirty="0" smtClean="0"/>
              <a:t>da) alpontja szerinti </a:t>
            </a:r>
            <a:r>
              <a:rPr lang="hu-HU" sz="1200" b="1" dirty="0" smtClean="0"/>
              <a:t>étkezésre</a:t>
            </a:r>
            <a:r>
              <a:rPr lang="hu-HU" sz="1200" dirty="0" smtClean="0"/>
              <a:t> </a:t>
            </a:r>
            <a:r>
              <a:rPr lang="hu-HU" sz="1200" b="1" dirty="0" smtClean="0"/>
              <a:t>a szociális étkeztetésre</a:t>
            </a:r>
            <a:r>
              <a:rPr lang="hu-HU" sz="1200" dirty="0" smtClean="0"/>
              <a:t> irányadó szabályok közül csak a támogatott lakhatás keretében ténylegesen biztosított szolgáltatásra vonatkozó szabályokat kell alkalmazni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hu-HU" sz="1200" dirty="0" smtClean="0"/>
              <a:t>db) alpontja szerinti </a:t>
            </a:r>
            <a:r>
              <a:rPr lang="hu-HU" sz="1200" b="1" dirty="0" smtClean="0"/>
              <a:t>ápolás-gondozásra a nappali ellátásra, a támogató szolgáltatásra, a közösségi ellátásra, a házi segítségnyújtásra</a:t>
            </a:r>
            <a:r>
              <a:rPr lang="hu-HU" sz="1200" dirty="0" smtClean="0"/>
              <a:t> irányadó szabályok közül csak a támogatott lakhatás keretében ténylegesen biztosított szolgáltatásra vonatkozó szabályokat kell alkalmazni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hu-HU" sz="1200" dirty="0" err="1" smtClean="0"/>
              <a:t>dc</a:t>
            </a:r>
            <a:r>
              <a:rPr lang="hu-HU" sz="1200" dirty="0" smtClean="0"/>
              <a:t>) alpontja szerinti </a:t>
            </a:r>
            <a:r>
              <a:rPr lang="hu-HU" sz="1200" b="1" dirty="0" smtClean="0"/>
              <a:t>fejlesztésre a nappali ellátásra, a támogató szolgáltatásra, a közösségi ellátásra irányadó szabályok </a:t>
            </a:r>
            <a:r>
              <a:rPr lang="hu-HU" sz="1200" dirty="0" smtClean="0"/>
              <a:t>közül csak a támogatott lakhatás keretében ténylegesen biztosított szolgáltatásra vonatkozó szabályokat kell alkalmazni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hu-HU" sz="1200" dirty="0" err="1" smtClean="0"/>
              <a:t>dd</a:t>
            </a:r>
            <a:r>
              <a:rPr lang="hu-HU" sz="1200" dirty="0" smtClean="0"/>
              <a:t>) alpontja szerinti </a:t>
            </a:r>
            <a:r>
              <a:rPr lang="hu-HU" sz="1200" b="1" dirty="0" smtClean="0"/>
              <a:t>társadalmi életben való részvételt segítő szolgáltatásokra a támogató szolgáltatásra, a közösségi ellátásra</a:t>
            </a:r>
            <a:r>
              <a:rPr lang="hu-HU" sz="1200" dirty="0" smtClean="0"/>
              <a:t> irányadó szabályok közül csak a támogatott lakhatás keretében ténylegesen biztosított szolgáltatásra vonatkozó szabályokat kell alkalmazni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1345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dirty="0" smtClean="0"/>
              <a:t>140/R. §</a:t>
            </a:r>
            <a:r>
              <a:rPr lang="hu-HU" dirty="0" smtClean="0"/>
              <a:t> Az egyes egészségügyi és egészségbiztosítási tárgyú törvények módosításáról szóló 2013. évi CXXVII. törvénnyel megállapított 115. § (1) bekezdése alapján a 88. § (1) bekezdés</a:t>
            </a:r>
            <a:r>
              <a:rPr lang="hu-HU" i="1" dirty="0" smtClean="0"/>
              <a:t> a) </a:t>
            </a:r>
            <a:r>
              <a:rPr lang="hu-HU" dirty="0" smtClean="0"/>
              <a:t>és</a:t>
            </a:r>
            <a:r>
              <a:rPr lang="hu-HU" i="1" dirty="0" smtClean="0"/>
              <a:t> b) </a:t>
            </a:r>
            <a:r>
              <a:rPr lang="hu-HU" dirty="0" smtClean="0"/>
              <a:t>pontja szerinti intézmények 2013. évi intézményi térítési díja megegyezik a 2012. évi intézményi térítési díjjal, a 88. § (1) bekezdés</a:t>
            </a:r>
            <a:r>
              <a:rPr lang="hu-HU" i="1" dirty="0" smtClean="0"/>
              <a:t> c) </a:t>
            </a:r>
            <a:r>
              <a:rPr lang="hu-HU" dirty="0" smtClean="0"/>
              <a:t>pontja szerinti intézmények 2013. évi intézményi térítési díja megegyezik a 2011. évi intézményi térítési díjjal. A fenntartó az intézményi térítési díjat a 2012. évi fogyasztói árnövekedésnek megfelelő mértékben korrigálhatja.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9916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1200" dirty="0" smtClean="0"/>
              <a:t>Az egyéni szolgáltatási terv tartalmazza</a:t>
            </a:r>
          </a:p>
          <a:p>
            <a:r>
              <a:rPr lang="hu-HU" sz="1200" dirty="0" smtClean="0"/>
              <a:t>az Szt. 75. § (1) bekezdés </a:t>
            </a:r>
            <a:r>
              <a:rPr lang="hu-HU" sz="1200" i="1" dirty="0" smtClean="0"/>
              <a:t>b)</a:t>
            </a:r>
            <a:r>
              <a:rPr lang="hu-HU" sz="1200" i="1" dirty="0" err="1" smtClean="0"/>
              <a:t>-d</a:t>
            </a:r>
            <a:r>
              <a:rPr lang="hu-HU" sz="1200" i="1" dirty="0" smtClean="0"/>
              <a:t>) </a:t>
            </a:r>
            <a:r>
              <a:rPr lang="hu-HU" sz="1200" dirty="0" smtClean="0"/>
              <a:t>pontja szerinti szolgáltatások formáit és felelőseit,</a:t>
            </a:r>
          </a:p>
          <a:p>
            <a:r>
              <a:rPr lang="hu-HU" sz="1200" dirty="0" smtClean="0"/>
              <a:t>a szolgáltatásnyújtással elérendő rövid- és hosszú távú célok meghatározását, a várható eredmények elérésének módját, időtartamát, ütemezését,</a:t>
            </a:r>
          </a:p>
          <a:p>
            <a:r>
              <a:rPr lang="hu-HU" sz="1200" dirty="0" smtClean="0"/>
              <a:t>az életvitel támogatását szolgáló tevékenységek körét és a megvalósításhoz szükséges eszközöket,</a:t>
            </a:r>
          </a:p>
          <a:p>
            <a:r>
              <a:rPr lang="hu-HU" sz="1200" dirty="0" smtClean="0"/>
              <a:t>a kockázati tényezők felsorolását és azok elhárításának lehetséges eszközeit, módját és eljárásrendjét,</a:t>
            </a:r>
          </a:p>
          <a:p>
            <a:r>
              <a:rPr lang="hu-HU" sz="1200" dirty="0" smtClean="0"/>
              <a:t>az ellátást igénybevevőnek a társadalomba, a közösségbe történő beilleszkedése érdekében szükséges, koordinált intézkedéseket,</a:t>
            </a:r>
          </a:p>
          <a:p>
            <a:r>
              <a:rPr lang="hu-HU" sz="1200" dirty="0" smtClean="0"/>
              <a:t>a család és az egyéb támogatók bevonásának módját, a támogatói háló tagjait,</a:t>
            </a:r>
          </a:p>
          <a:p>
            <a:r>
              <a:rPr lang="hu-HU" sz="1200" dirty="0" smtClean="0"/>
              <a:t>az Szt. 75. § (3) bekezdése alapján a más szervezet által biztosított szolgáltatásokat és azok felelőseit.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1200" dirty="0" smtClean="0"/>
              <a:t>[Megjegyzés: támogatási szükségletfelmérő szakmentor végzettséggel kell rendelkeznie mind az SZGYF, mind az intézmény által kijelölt munkatársnak. Támogatási szükségletfelmérő mentor képzést a Fogyatékos Személyek Esélyegyenlőségéért Közhasznú Nonprofit Kft. (FSZK) végez, a fogyatékos személyek számára ápolást-gondozást nyújtó szociális intézményi </a:t>
            </a:r>
            <a:r>
              <a:rPr lang="hu-HU" sz="1200" dirty="0" err="1" smtClean="0"/>
              <a:t>férõhelyek</a:t>
            </a:r>
            <a:r>
              <a:rPr lang="hu-HU" sz="1200" dirty="0" smtClean="0"/>
              <a:t> kiváltásának stratégiájáról és a végrehajtásával kapcsolatos kormányzati feladatokról szóló a Kormány 1257/2011. (VII. 21.) Korm. határozatában foglaltak felhatalmazása alapján. A mentorok listája elérhető a </a:t>
            </a:r>
            <a:r>
              <a:rPr lang="hu-HU" sz="1200" u="sng" dirty="0" smtClean="0">
                <a:hlinkClick r:id="rId3"/>
              </a:rPr>
              <a:t>http://www.hozzaferes.hu/docs/IFKT-mentorok-adatai_20120124.xlsx</a:t>
            </a:r>
            <a:r>
              <a:rPr lang="hu-HU" sz="1200" dirty="0" smtClean="0"/>
              <a:t> linken.]</a:t>
            </a:r>
            <a:endParaRPr lang="hu-HU" sz="1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8D653-105F-4CC6-A0E6-188B79BEED10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94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dirty="0" smtClean="0"/>
              <a:t>Alcím mintájának szerkesztése</a:t>
            </a:r>
            <a:endParaRPr kumimoji="0" lang="en-US" dirty="0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6F4D-1B14-4931-A296-AAD7958ADA25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solidFill>
            <a:schemeClr val="accent3">
              <a:lumMod val="50000"/>
            </a:schemeClr>
          </a:solidFill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FE5552F-B39C-42E1-ACC4-88EA6BEF987C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12" y="260648"/>
            <a:ext cx="1345937" cy="104908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DA0B-7DC6-43BA-A312-D6F6DC002D08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619D-5773-423A-AE0D-5021F48A247B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5E4C-B322-4C8D-BE54-A333338ED296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10672"/>
            <a:ext cx="800308" cy="62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356C-FD10-4AF7-890B-989AF5F58470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9B2C-53E6-4D92-B4F5-65BDAF3C5537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C1A85-40D0-49BE-80C9-13CFC06109BD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D108-3D36-4395-8185-737D0F60E298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8D6D-DE03-4811-B868-BABB378ECEC3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4867-E08A-45D5-A540-29ADB369EBDE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B01-A108-4BA3-8082-A7B010E34175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9E9764-FAF0-4D48-A8FB-3F60E35E5A5B}" type="datetime1">
              <a:rPr lang="hu-HU" smtClean="0"/>
              <a:pPr/>
              <a:t>2013.12.09.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FE5552F-B39C-42E1-ACC4-88EA6BEF987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5536" y="4725144"/>
            <a:ext cx="8352928" cy="1728192"/>
          </a:xfrm>
        </p:spPr>
        <p:txBody>
          <a:bodyPr>
            <a:normAutofit/>
          </a:bodyPr>
          <a:lstStyle/>
          <a:p>
            <a:endParaRPr lang="hu-HU" b="1" dirty="0" smtClean="0"/>
          </a:p>
          <a:p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</a:rPr>
              <a:t>Szakmai Műhely</a:t>
            </a:r>
            <a:endParaRPr lang="nl-NL" sz="24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</a:rPr>
              <a:t>Dáka, </a:t>
            </a:r>
            <a:r>
              <a:rPr lang="nl-NL" sz="2400" b="1" dirty="0" smtClean="0">
                <a:solidFill>
                  <a:schemeClr val="accent3">
                    <a:lumMod val="50000"/>
                  </a:schemeClr>
                </a:solidFill>
              </a:rPr>
              <a:t>2013</a:t>
            </a:r>
            <a:r>
              <a:rPr lang="nl-NL" sz="2400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</a:rPr>
              <a:t>december 10.</a:t>
            </a:r>
            <a:endParaRPr lang="nl-NL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JOGSZABÁLYI ANOMÁLIÁK A TÁMOGATOTT LAKHATÁS TEKINTETÉBEN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s://encrypted-tbn1.gstatic.com/images?q=tbn:ANd9GcQqS9xp8pqsPurEfgrooYuNZUuXfHb64DqtNCgaxQYisgCz2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140968"/>
            <a:ext cx="1656184" cy="183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57" y="3518525"/>
            <a:ext cx="2569569" cy="1786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6" name="Picture 2" descr="http://images.postr.hu/uploads/blogs/10436/95512/post_95512_20120726173822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176002"/>
            <a:ext cx="2399337" cy="24713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TÁRGYI FELTÉTELEK I.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SZOCIÁLIS TÖRVÉNY, 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000" b="1" dirty="0"/>
              <a:t>Támogatott lakhatás tárgyi feltételeire vonatkozó előírások </a:t>
            </a:r>
            <a:r>
              <a:rPr lang="hu-HU" sz="2000" dirty="0"/>
              <a:t>(Szt. 75. § (2) bekezdés)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/>
              <a:t>A </a:t>
            </a:r>
            <a:r>
              <a:rPr lang="hu-HU" sz="2000" b="1" dirty="0"/>
              <a:t>lakhatási </a:t>
            </a:r>
            <a:r>
              <a:rPr lang="hu-HU" sz="2000" b="1" dirty="0" smtClean="0"/>
              <a:t>szolgáltatás</a:t>
            </a:r>
            <a:endParaRPr lang="hu-HU" sz="2000" b="1" dirty="0"/>
          </a:p>
          <a:p>
            <a:pPr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2000" b="1" dirty="0"/>
              <a:t>legfeljebb 6 fő </a:t>
            </a:r>
            <a:r>
              <a:rPr lang="hu-HU" sz="2000" dirty="0"/>
              <a:t>számára kialakított lakásban vagy házban, vagy</a:t>
            </a:r>
          </a:p>
          <a:p>
            <a:pPr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2000" b="1" dirty="0"/>
              <a:t>7-12 fő </a:t>
            </a:r>
            <a:r>
              <a:rPr lang="hu-HU" sz="2000" dirty="0"/>
              <a:t>számára kialakított lakásban vagy házban, vagy</a:t>
            </a:r>
          </a:p>
          <a:p>
            <a:pPr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2000" b="1" dirty="0"/>
              <a:t>legfeljebb 50 fő </a:t>
            </a:r>
            <a:r>
              <a:rPr lang="hu-HU" sz="2000" dirty="0"/>
              <a:t>elhelyezésére szolgáló lakások, épületek együttesében</a:t>
            </a:r>
          </a:p>
          <a:p>
            <a:pPr marL="0" indent="0">
              <a:spcBef>
                <a:spcPts val="0"/>
              </a:spcBef>
              <a:buClr>
                <a:schemeClr val="accent3">
                  <a:lumMod val="75000"/>
                </a:schemeClr>
              </a:buClr>
              <a:buNone/>
            </a:pPr>
            <a:r>
              <a:rPr lang="hu-HU" sz="2000" dirty="0"/>
              <a:t>biztosítható. 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/>
              <a:t>A </a:t>
            </a:r>
            <a:r>
              <a:rPr lang="hu-HU" sz="2000" b="1" dirty="0"/>
              <a:t>támogatott lakhatás tárgyi </a:t>
            </a:r>
            <a:r>
              <a:rPr lang="hu-HU" sz="2000" b="1" dirty="0" smtClean="0"/>
              <a:t>követelményei</a:t>
            </a:r>
            <a:r>
              <a:rPr lang="hu-HU" sz="2000" dirty="0"/>
              <a:t>(R. új 110/E. §, új 110/F. </a:t>
            </a:r>
            <a:r>
              <a:rPr lang="hu-HU" sz="2000" dirty="0" smtClean="0"/>
              <a:t>§)</a:t>
            </a:r>
            <a:endParaRPr lang="hu-HU" sz="2000" dirty="0"/>
          </a:p>
          <a:p>
            <a:pPr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2000" dirty="0"/>
              <a:t>A támogatott lakhatás kialakítására az a lakás alkalmas, </a:t>
            </a:r>
            <a:r>
              <a:rPr lang="hu-HU" sz="2000" b="1" dirty="0"/>
              <a:t>amely használatbavételi engedéllyel rendelkezik</a:t>
            </a:r>
            <a:r>
              <a:rPr lang="hu-HU" sz="2000" dirty="0"/>
              <a:t>, azzal, hogy 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2000" dirty="0"/>
              <a:t>a legfeljebb </a:t>
            </a:r>
            <a:r>
              <a:rPr lang="hu-HU" sz="2000" b="1" dirty="0"/>
              <a:t>6 fő számára kialakított lakásban vagy házban</a:t>
            </a:r>
            <a:r>
              <a:rPr lang="hu-HU" sz="2000" dirty="0"/>
              <a:t>, vagy </a:t>
            </a:r>
            <a:r>
              <a:rPr lang="hu-HU" sz="2000" b="1" dirty="0"/>
              <a:t>7-12 fő számára kialakított lakásban vagy házban</a:t>
            </a:r>
            <a:r>
              <a:rPr lang="hu-HU" sz="2000" dirty="0"/>
              <a:t> biztosított lakhatási szolgáltatás (Szt. 75. § (2) bekezdés a) és b) pontja) esetén </a:t>
            </a:r>
            <a:r>
              <a:rPr lang="hu-HU" sz="2000" b="1" dirty="0"/>
              <a:t>egy lakószobában legfeljebb 2 személy helyezhető el.</a:t>
            </a:r>
            <a:endParaRPr lang="hu-HU" sz="2000" dirty="0"/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2000" dirty="0"/>
              <a:t>a legfeljebb </a:t>
            </a:r>
            <a:r>
              <a:rPr lang="hu-HU" sz="2000" b="1" dirty="0"/>
              <a:t>50 fő elhelyezésére</a:t>
            </a:r>
            <a:r>
              <a:rPr lang="hu-HU" sz="2000" dirty="0"/>
              <a:t> szolgáló lakások, épületek együttesében biztosított lakhatási szolgáltatás (Szt. 75. § (2) bekezdés c) pontja szerinti) esetben </a:t>
            </a:r>
            <a:r>
              <a:rPr lang="hu-HU" sz="2000" b="1" dirty="0"/>
              <a:t>egy lakásban legfeljebb 2 személy helyezhető el</a:t>
            </a:r>
            <a:r>
              <a:rPr lang="hu-HU" sz="2000" b="1" dirty="0" smtClean="0"/>
              <a:t>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1857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1898" y="260648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TÁRGYI FELTÉTELEK II.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11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4976" cy="5832648"/>
          </a:xfrm>
        </p:spPr>
        <p:txBody>
          <a:bodyPr>
            <a:noAutofit/>
          </a:bodyPr>
          <a:lstStyle/>
          <a:p>
            <a:pPr marL="45720" indent="0">
              <a:spcBef>
                <a:spcPts val="0"/>
              </a:spcBef>
              <a:buNone/>
            </a:pPr>
            <a:r>
              <a:rPr lang="hu-HU" sz="1800" b="1" dirty="0" smtClean="0"/>
              <a:t>Támogatott lakhatás tárgyi feltételeire vonatkozó előírások </a:t>
            </a:r>
            <a:r>
              <a:rPr lang="hu-HU" sz="1800" dirty="0" smtClean="0"/>
              <a:t>(R. új 110/E. §, új 110/F. §)</a:t>
            </a:r>
          </a:p>
          <a:p>
            <a:pPr marL="0" indent="0" algn="just">
              <a:buNone/>
            </a:pPr>
            <a:r>
              <a:rPr lang="hu-HU" sz="1800" b="1" dirty="0" smtClean="0"/>
              <a:t>A </a:t>
            </a:r>
            <a:r>
              <a:rPr lang="hu-HU" sz="1800" b="1" dirty="0"/>
              <a:t>lakhatási szolgáltatással összefüggő alábbi szolgáltatásokat olyan módon kell biztosítani, hogy az érintett ingatlanok egymástól elkülönült földrészleten helyezkedjenek el</a:t>
            </a:r>
            <a:r>
              <a:rPr lang="hu-HU" sz="1800" dirty="0"/>
              <a:t>: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az önálló életvitel fenntartása, segítése érdekében mentálhigiénés, szociális munka körébe tartozó és egyéb támogató technikák alkalmazásával végzett esetvitelt, 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az ellátott életkörülményeinek figyelemmel kísérését biztosító kísérő támogatást,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az ellátott komplex szükségletfelmérése alapján, erre vonatkozó igény esetén az étkezést, az ápolás-gondozást, a fejlesztést, a társadalmi életben való részvételt segítő </a:t>
            </a:r>
            <a:r>
              <a:rPr lang="hu-HU" sz="1800" dirty="0" smtClean="0"/>
              <a:t>szolgáltatásokat.</a:t>
            </a:r>
          </a:p>
          <a:p>
            <a:pPr marL="0" indent="0" algn="just">
              <a:buNone/>
            </a:pPr>
            <a:r>
              <a:rPr lang="hu-HU" sz="1800" b="1" dirty="0" smtClean="0"/>
              <a:t>A </a:t>
            </a:r>
            <a:r>
              <a:rPr lang="hu-HU" sz="1800" b="1" dirty="0"/>
              <a:t>lakhatási szolgáltatások</a:t>
            </a:r>
            <a:r>
              <a:rPr lang="hu-HU" sz="1800" dirty="0"/>
              <a:t> </a:t>
            </a:r>
            <a:r>
              <a:rPr lang="hu-HU" sz="1800" b="1" dirty="0"/>
              <a:t>szomszédos földrészleteken nem biztosíthatók</a:t>
            </a:r>
            <a:r>
              <a:rPr lang="hu-HU" sz="1800" dirty="0"/>
              <a:t> </a:t>
            </a:r>
            <a:r>
              <a:rPr lang="hu-HU" sz="1800" b="1" dirty="0"/>
              <a:t>másik</a:t>
            </a:r>
            <a:r>
              <a:rPr lang="hu-HU" sz="1800" dirty="0"/>
              <a:t> </a:t>
            </a:r>
            <a:r>
              <a:rPr lang="hu-HU" sz="1800" b="1" dirty="0"/>
              <a:t>lakhatási szolgáltatásokkal</a:t>
            </a:r>
            <a:r>
              <a:rPr lang="hu-HU" sz="1800" dirty="0"/>
              <a:t>, </a:t>
            </a:r>
            <a:r>
              <a:rPr lang="hu-HU" sz="1800" b="1" dirty="0"/>
              <a:t>kivéve az olyan lakhatási formákat, amelyek 2012. december 31-én működési engedéllyel rendelkező lakóotthon elhelyezését szolgáló ingatlanon jöttek létre. </a:t>
            </a:r>
            <a:r>
              <a:rPr lang="hu-HU" sz="1800" b="1" dirty="0" smtClean="0"/>
              <a:t>Ha </a:t>
            </a:r>
            <a:r>
              <a:rPr lang="hu-HU" sz="1800" b="1" dirty="0"/>
              <a:t>a fenntartó, illetve a hálózat több helyszínen biztosít lakhatási szolgáltatást, az ellátást igénybe vevőnek a lakások megtekintését és a további ott lakók megismerését követően fel kell ajánlani a választás lehetőségét</a:t>
            </a:r>
            <a:r>
              <a:rPr lang="hu-HU" sz="1800" b="1" dirty="0" smtClean="0"/>
              <a:t>.</a:t>
            </a:r>
          </a:p>
          <a:p>
            <a:pPr marL="0" indent="0" algn="just">
              <a:buNone/>
            </a:pPr>
            <a:r>
              <a:rPr lang="hu-HU" sz="1800" i="1" dirty="0" smtClean="0"/>
              <a:t>	[Megjegyzés: engedélyezésnél problémák, hatóságok egyedi jogértelmezése, 	meleg étel 	fogyasztása a lakásban, ápolási feladatok ellátásának helye, 	szállítási kapacitások, 	logisztika, stb.]</a:t>
            </a:r>
            <a:endParaRPr lang="hu-HU" sz="1800" i="1" dirty="0"/>
          </a:p>
          <a:p>
            <a:pPr marL="0" indent="0" algn="just">
              <a:buNone/>
            </a:pPr>
            <a:endParaRPr lang="hu-HU" sz="1600" b="1" dirty="0" smtClean="0"/>
          </a:p>
          <a:p>
            <a:pPr marL="0" indent="0" algn="just">
              <a:buNone/>
            </a:pPr>
            <a:endParaRPr lang="hu-HU" sz="1600" dirty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171588"/>
            <a:ext cx="592822" cy="4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37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INTÉZMÉNYI DOKUMENTÁCIÓ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12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44450" indent="-44450">
              <a:spcBef>
                <a:spcPts val="0"/>
              </a:spcBef>
              <a:buNone/>
            </a:pPr>
            <a:r>
              <a:rPr lang="hu-HU" sz="2000" b="1" dirty="0"/>
              <a:t>Támogatott lakhatás szolgáltatáshoz kapcsolódó intézményi dokumentációk </a:t>
            </a:r>
            <a:r>
              <a:rPr lang="hu-HU" sz="2000" i="1" dirty="0"/>
              <a:t>(R. 5. § új (4) bekezdése</a:t>
            </a:r>
            <a:r>
              <a:rPr lang="hu-HU" sz="2000" i="1" dirty="0" smtClean="0"/>
              <a:t>)</a:t>
            </a:r>
          </a:p>
          <a:p>
            <a:pPr marL="44450" indent="-44450">
              <a:spcBef>
                <a:spcPts val="0"/>
              </a:spcBef>
              <a:buNone/>
            </a:pPr>
            <a:r>
              <a:rPr lang="hu-HU" sz="1800" dirty="0" smtClean="0"/>
              <a:t>A </a:t>
            </a:r>
            <a:r>
              <a:rPr lang="hu-HU" sz="1800" dirty="0"/>
              <a:t>támogatott lakhatásnak rendelkeznie kell:</a:t>
            </a:r>
          </a:p>
          <a:p>
            <a:pPr marL="44450" lvl="0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b="1" dirty="0"/>
              <a:t>Működési engedéllyel</a:t>
            </a:r>
            <a:r>
              <a:rPr lang="hu-HU" sz="1800" dirty="0"/>
              <a:t>, </a:t>
            </a:r>
          </a:p>
          <a:p>
            <a:pPr marL="44450" lvl="0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b="1" dirty="0"/>
              <a:t>Alapító Okirattal</a:t>
            </a:r>
            <a:r>
              <a:rPr lang="hu-HU" sz="1800" dirty="0"/>
              <a:t>, ha a szociális szolgáltató költségvetési szerv, </a:t>
            </a:r>
          </a:p>
          <a:p>
            <a:pPr marL="44450" lvl="0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b="1" dirty="0"/>
              <a:t>Szervezeti és Működési Szabályzattal</a:t>
            </a:r>
            <a:r>
              <a:rPr lang="hu-HU" sz="1800" dirty="0"/>
              <a:t>, </a:t>
            </a:r>
          </a:p>
          <a:p>
            <a:pPr marL="44450" lvl="0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b="1" dirty="0"/>
              <a:t>Szakmai Programmal</a:t>
            </a:r>
            <a:r>
              <a:rPr lang="hu-HU" sz="1800" dirty="0"/>
              <a:t>, </a:t>
            </a:r>
          </a:p>
          <a:p>
            <a:pPr marL="44450" lvl="0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a foglalkoztatottak </a:t>
            </a:r>
            <a:r>
              <a:rPr lang="hu-HU" sz="1800" b="1" dirty="0"/>
              <a:t>munkaköri leírásával</a:t>
            </a:r>
            <a:endParaRPr lang="hu-HU" sz="1800" dirty="0"/>
          </a:p>
          <a:p>
            <a:pPr marL="44450" lvl="0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b="1" dirty="0"/>
              <a:t>Házirenddel</a:t>
            </a:r>
            <a:r>
              <a:rPr lang="hu-HU" sz="1800" dirty="0"/>
              <a:t>, amelyet az egyéni szükségletek és igények figyelembevétele mellett a lakókkal közösen alakít ki, és amelyben meg kell határozni:</a:t>
            </a:r>
          </a:p>
          <a:p>
            <a:pPr marL="44450" lvl="1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 az együttélés szabályait,</a:t>
            </a:r>
          </a:p>
          <a:p>
            <a:pPr marL="44450" lvl="1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a háztartással kapcsolatos feladatok megosztását</a:t>
            </a:r>
          </a:p>
          <a:p>
            <a:pPr marL="44450" lvl="1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a konfliktuskezelés módját, eredménytelensége esetére az azokról való döntés eljárását</a:t>
            </a:r>
          </a:p>
          <a:p>
            <a:pPr marL="44450" lvl="1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az ellátást igénybevevő jogainak sérelme esetén alkalmazandó jelzőrendszer szabályait,</a:t>
            </a:r>
          </a:p>
          <a:p>
            <a:pPr marL="44450" indent="-4445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None/>
            </a:pPr>
            <a:r>
              <a:rPr lang="hu-HU" sz="1600" i="1" dirty="0" smtClean="0"/>
              <a:t>		[</a:t>
            </a:r>
            <a:r>
              <a:rPr lang="hu-HU" sz="1600" i="1" dirty="0"/>
              <a:t>Megjegyzés: </a:t>
            </a:r>
            <a:r>
              <a:rPr lang="hu-HU" sz="1600" i="1" dirty="0" smtClean="0"/>
              <a:t>a ezt </a:t>
            </a:r>
            <a:r>
              <a:rPr lang="hu-HU" sz="1600" i="1" dirty="0"/>
              <a:t>a speciális szabályt kell alkalmazni és nem kell alkalmazni a bentlakásos </a:t>
            </a:r>
            <a:r>
              <a:rPr lang="hu-HU" sz="1600" i="1" dirty="0" smtClean="0"/>
              <a:t>	intézmény </a:t>
            </a:r>
            <a:r>
              <a:rPr lang="hu-HU" sz="1600" i="1" dirty="0"/>
              <a:t>házirendjére vonatkozó R. 5. § (3) bekezdésében </a:t>
            </a:r>
            <a:r>
              <a:rPr lang="hu-HU" sz="1600" i="1" dirty="0" smtClean="0"/>
              <a:t>foglaltakat! A házirend 	folyamatosan változik a lakóösszetétellel együtt, ezért az engedélyezési eljárás során csak 	egy „</a:t>
            </a:r>
            <a:r>
              <a:rPr lang="hu-HU" sz="1600" i="1" dirty="0" err="1" smtClean="0"/>
              <a:t>nulladik</a:t>
            </a:r>
            <a:r>
              <a:rPr lang="hu-HU" sz="1600" i="1" dirty="0" smtClean="0"/>
              <a:t> típusú”  tervezet nyújtható be!]</a:t>
            </a:r>
            <a:endParaRPr lang="hu-HU" sz="1600" i="1" dirty="0"/>
          </a:p>
          <a:p>
            <a:pPr marL="44450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dirty="0"/>
              <a:t> </a:t>
            </a:r>
            <a:r>
              <a:rPr lang="hu-HU" sz="1800" dirty="0" smtClean="0"/>
              <a:t>a </a:t>
            </a:r>
            <a:r>
              <a:rPr lang="hu-HU" sz="1800" dirty="0"/>
              <a:t>szolgáltatás körében okozott kár megtérítésére vonatkozó érvényes </a:t>
            </a:r>
            <a:r>
              <a:rPr lang="hu-HU" sz="1800" b="1" dirty="0" smtClean="0"/>
              <a:t>felelősségbiztosítási szerződéssel</a:t>
            </a:r>
          </a:p>
          <a:p>
            <a:pPr marL="44450" lvl="0" indent="-44450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800" b="1" dirty="0"/>
              <a:t>Szabályzatokkal, amelyet az R. előír</a:t>
            </a:r>
            <a:endParaRPr lang="hu-HU" sz="1800" dirty="0"/>
          </a:p>
          <a:p>
            <a:pPr>
              <a:buClr>
                <a:schemeClr val="accent3">
                  <a:lumMod val="75000"/>
                </a:schemeClr>
              </a:buClr>
            </a:pPr>
            <a:endParaRPr lang="hu-HU" sz="1600" dirty="0"/>
          </a:p>
          <a:p>
            <a:pPr marL="0" indent="0">
              <a:buNone/>
            </a:pPr>
            <a:endParaRPr lang="hu-HU" sz="1600" b="1" dirty="0" smtClean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06" y="5013176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9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3283" y="260648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ELLÁTOTTI DOKUMENTÁCIÓ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13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784976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800" b="1" dirty="0"/>
              <a:t>Támogatott lakhatás szolgáltatáshoz kapcsolódó ellátotti dokumentációk </a:t>
            </a:r>
            <a:r>
              <a:rPr lang="hu-HU" sz="1800" dirty="0"/>
              <a:t>(R. új 12/A. </a:t>
            </a:r>
            <a:r>
              <a:rPr lang="hu-HU" sz="1800" dirty="0" smtClean="0"/>
              <a:t>§)</a:t>
            </a:r>
          </a:p>
          <a:p>
            <a:pPr marL="0" indent="0" algn="just">
              <a:buNone/>
            </a:pPr>
            <a:r>
              <a:rPr lang="hu-HU" sz="1800" dirty="0" smtClean="0"/>
              <a:t>A </a:t>
            </a:r>
            <a:r>
              <a:rPr lang="hu-HU" sz="1800" dirty="0"/>
              <a:t>támogatott lakhatás esetében a „tervdokumentáció” </a:t>
            </a:r>
            <a:r>
              <a:rPr lang="hu-HU" sz="1800" b="1" dirty="0"/>
              <a:t>az egyéni szolgáltatási terv</a:t>
            </a:r>
            <a:r>
              <a:rPr lang="hu-HU" sz="1800" dirty="0"/>
              <a:t>. </a:t>
            </a:r>
            <a:endParaRPr lang="hu-HU" sz="1800" dirty="0" smtClean="0"/>
          </a:p>
          <a:p>
            <a:pPr marL="0" indent="0" algn="just">
              <a:buNone/>
            </a:pPr>
            <a:r>
              <a:rPr lang="hu-HU" sz="1800" dirty="0" smtClean="0"/>
              <a:t>	</a:t>
            </a:r>
            <a:r>
              <a:rPr lang="hu-HU" sz="1800" i="1" dirty="0" smtClean="0"/>
              <a:t>[Megjegyzés</a:t>
            </a:r>
            <a:r>
              <a:rPr lang="hu-HU" sz="1800" i="1" dirty="0"/>
              <a:t>: Gondozási tervet nem kell készíteni (R. 7. § (1) bekezdés </a:t>
            </a:r>
            <a:r>
              <a:rPr lang="hu-HU" sz="1800" i="1" dirty="0" smtClean="0"/>
              <a:t>	módosított </a:t>
            </a:r>
            <a:r>
              <a:rPr lang="hu-HU" sz="1800" i="1" dirty="0"/>
              <a:t>a) pont</a:t>
            </a:r>
            <a:r>
              <a:rPr lang="hu-HU" sz="1800" i="1" dirty="0" smtClean="0"/>
              <a:t>) vagy mégis? Mivel az alapszolgáltatások szabályai 	alkalmazni kell!?]</a:t>
            </a:r>
            <a:endParaRPr lang="hu-HU" sz="1800" i="1" dirty="0"/>
          </a:p>
          <a:p>
            <a:pPr marL="0" indent="0" algn="just">
              <a:buNone/>
            </a:pPr>
            <a:r>
              <a:rPr lang="hu-HU" sz="1800" dirty="0" smtClean="0"/>
              <a:t>Az </a:t>
            </a:r>
            <a:r>
              <a:rPr lang="hu-HU" sz="1800" dirty="0"/>
              <a:t>egyéni szolgáltatási terv az komplex szükségletfelmérés (részletesen:R. új 110/B-110/C. §) eredményén és tartalmán alapul.</a:t>
            </a:r>
          </a:p>
          <a:p>
            <a:pPr marL="0" indent="0" algn="just">
              <a:buNone/>
            </a:pPr>
            <a:r>
              <a:rPr lang="hu-HU" sz="1800" b="1" dirty="0" smtClean="0"/>
              <a:t>Az </a:t>
            </a:r>
            <a:r>
              <a:rPr lang="hu-HU" sz="1800" b="1" dirty="0"/>
              <a:t>egyéni szolgáltatási terv értékelése:</a:t>
            </a:r>
            <a:r>
              <a:rPr lang="hu-HU" sz="1800" dirty="0"/>
              <a:t> Az egyéni szolgáltatási tervet a szolgáltatás nyújtásának </a:t>
            </a:r>
            <a:r>
              <a:rPr lang="hu-HU" sz="1800" b="1" dirty="0"/>
              <a:t>kezdő időpontjától</a:t>
            </a:r>
            <a:r>
              <a:rPr lang="hu-HU" sz="1800" dirty="0"/>
              <a:t> számított </a:t>
            </a:r>
            <a:r>
              <a:rPr lang="hu-HU" sz="1800" b="1" dirty="0"/>
              <a:t>három hónap elteltével</a:t>
            </a:r>
            <a:r>
              <a:rPr lang="hu-HU" sz="1800" dirty="0"/>
              <a:t> felül kell vizsgálni, majd ezt követően </a:t>
            </a:r>
            <a:r>
              <a:rPr lang="hu-HU" sz="1800" b="1" dirty="0"/>
              <a:t>legalább félévente értékelni</a:t>
            </a:r>
            <a:r>
              <a:rPr lang="hu-HU" sz="1800" dirty="0"/>
              <a:t>, és szükség esetén – a komplex szükségletfelmérés eredményére és tartalmára figyelemmel – módosítani kell</a:t>
            </a:r>
            <a:r>
              <a:rPr lang="hu-HU" sz="1800" dirty="0" smtClean="0"/>
              <a:t>.</a:t>
            </a:r>
          </a:p>
          <a:p>
            <a:pPr marL="0" indent="0" algn="just">
              <a:buNone/>
            </a:pPr>
            <a:r>
              <a:rPr lang="hu-HU" sz="1800" i="1" dirty="0" smtClean="0"/>
              <a:t>	[Megjegyzés:  az egyéni szolgáltatási terv felülvizsgálat 		periódusa 	(=&lt;3hó, =&lt;0,5év) nem egyezik meg a komplex 	szükségletfelmérés periódusával 	(=&lt;1 év)] </a:t>
            </a:r>
          </a:p>
          <a:p>
            <a:pPr marL="0" indent="0" algn="just">
              <a:buNone/>
            </a:pPr>
            <a:r>
              <a:rPr lang="hu-HU" sz="1800" dirty="0" smtClean="0"/>
              <a:t>Az </a:t>
            </a:r>
            <a:r>
              <a:rPr lang="hu-HU" sz="1800" dirty="0"/>
              <a:t>egyéni szolgáltatási tervet és a módosításait az intézményvezető, a támogatott lakhatást igénybevevő személy, valamint az Szt. 75. § (1) bekezdés b)</a:t>
            </a:r>
            <a:r>
              <a:rPr lang="hu-HU" sz="1800" dirty="0" err="1"/>
              <a:t>-d</a:t>
            </a:r>
            <a:r>
              <a:rPr lang="hu-HU" sz="1800" dirty="0"/>
              <a:t>) pontja szerinti szolgáltatásokat nyújtó intézmény, szolgáltató vezetője által kijelölt személy írja alá</a:t>
            </a:r>
            <a:r>
              <a:rPr lang="hu-HU" sz="1800" dirty="0" smtClean="0"/>
              <a:t>.</a:t>
            </a:r>
            <a:endParaRPr lang="hu-HU" sz="1800" dirty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00" y="4797152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01" y="2069547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06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95569" y="260648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JOGOSULTSÁGI FELTÉTELEK I.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14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4976" cy="5832648"/>
          </a:xfrm>
        </p:spPr>
        <p:txBody>
          <a:bodyPr>
            <a:noAutofit/>
          </a:bodyPr>
          <a:lstStyle/>
          <a:p>
            <a:pPr marL="0" lvl="2" indent="0" algn="just">
              <a:buNone/>
            </a:pPr>
            <a:r>
              <a:rPr lang="hu-HU" sz="1600" b="1" dirty="0"/>
              <a:t>Támogatott lakhatás igénybevételének feltételei – komplex szükségletfelmérés </a:t>
            </a:r>
            <a:r>
              <a:rPr lang="hu-HU" sz="1600" dirty="0"/>
              <a:t>(R. új 110/B. §, új 110/C. §, új 116. §, új 14. számú melléklet</a:t>
            </a:r>
            <a:r>
              <a:rPr lang="hu-HU" sz="1600" dirty="0" smtClean="0"/>
              <a:t>)</a:t>
            </a:r>
          </a:p>
          <a:p>
            <a:pPr marL="0" lvl="2" indent="0" algn="just">
              <a:buNone/>
            </a:pPr>
            <a:r>
              <a:rPr lang="hu-HU" sz="1600" dirty="0" smtClean="0"/>
              <a:t>	</a:t>
            </a:r>
            <a:r>
              <a:rPr lang="hu-HU" sz="1600" i="1" dirty="0" smtClean="0"/>
              <a:t>[Megjegyzés: Jogosultságvizsgálat definiálása végrehajtási rendelet </a:t>
            </a:r>
            <a:r>
              <a:rPr lang="hu-HU" sz="1600" i="1" dirty="0" smtClean="0"/>
              <a:t>szinten</a:t>
            </a:r>
            <a:r>
              <a:rPr lang="hu-HU" sz="1600" i="1" dirty="0" smtClean="0"/>
              <a:t>?! </a:t>
            </a:r>
            <a:endParaRPr lang="hu-HU" sz="1600" i="1" dirty="0" smtClean="0"/>
          </a:p>
          <a:p>
            <a:pPr marL="0" lvl="2" indent="0" algn="just">
              <a:buNone/>
            </a:pPr>
            <a:r>
              <a:rPr lang="hu-HU" sz="1600" i="1" dirty="0"/>
              <a:t>	</a:t>
            </a:r>
            <a:r>
              <a:rPr lang="hu-HU" sz="1600" i="1" dirty="0" smtClean="0"/>
              <a:t>Törvényi </a:t>
            </a:r>
            <a:r>
              <a:rPr lang="hu-HU" sz="1600" i="1" dirty="0" smtClean="0"/>
              <a:t>szint hiányzik! Nem egyértelmű, hogy fogyatékos célcsoport </a:t>
            </a:r>
            <a:r>
              <a:rPr lang="hu-HU" sz="1600" i="1" dirty="0" smtClean="0"/>
              <a:t>esetében </a:t>
            </a:r>
            <a:r>
              <a:rPr lang="hu-HU" sz="1600" i="1" dirty="0" smtClean="0"/>
              <a:t>nem kell </a:t>
            </a:r>
            <a:r>
              <a:rPr lang="hu-HU" sz="1600" i="1" dirty="0" smtClean="0"/>
              <a:t>	alapvizsgálatot </a:t>
            </a:r>
            <a:r>
              <a:rPr lang="hu-HU" sz="1600" i="1" dirty="0" smtClean="0"/>
              <a:t>végezni! A kiskorúak esete kimarad a 	szabályozásból!]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 smtClean="0"/>
              <a:t>A </a:t>
            </a:r>
            <a:r>
              <a:rPr lang="hu-HU" sz="1600" dirty="0"/>
              <a:t>támogatott lakhatás </a:t>
            </a:r>
            <a:r>
              <a:rPr lang="hu-HU" sz="1600" b="1" dirty="0"/>
              <a:t>komplex szükségletfelmérés</a:t>
            </a:r>
            <a:r>
              <a:rPr lang="hu-HU" sz="1600" dirty="0"/>
              <a:t> eredménye alapján biztosítható, amelyet az igénybevevő szolgáltatást megalapozó </a:t>
            </a:r>
            <a:r>
              <a:rPr lang="hu-HU" sz="1600" b="1" dirty="0"/>
              <a:t>körülményeiben történt változás esetén, de legalább évente egyszer meg kell </a:t>
            </a:r>
            <a:r>
              <a:rPr lang="hu-HU" sz="1600" b="1" dirty="0" smtClean="0"/>
              <a:t>ismételni</a:t>
            </a:r>
            <a:r>
              <a:rPr lang="hu-HU" sz="1600" dirty="0" smtClean="0"/>
              <a:t>. A </a:t>
            </a:r>
            <a:r>
              <a:rPr lang="hu-HU" sz="1600" dirty="0"/>
              <a:t>komplex szükségletfelmérést </a:t>
            </a:r>
            <a:r>
              <a:rPr lang="hu-HU" sz="1600" b="1" dirty="0"/>
              <a:t>a Szociális és Gyermekvédelmi Főigazgatóság és az intézményvezető által kijelölt egy-egy munkatárs végzi</a:t>
            </a:r>
            <a:r>
              <a:rPr lang="hu-HU" sz="1600" dirty="0"/>
              <a:t>. A komplex szükségletfelmérés elvégzésére támogatási szükségletfelmérő szakmentor képzettséggel rendelkező munkatárs jelölhető ki. </a:t>
            </a:r>
            <a:endParaRPr lang="hu-HU" sz="1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i="1" dirty="0" smtClean="0"/>
              <a:t>	[Megjegyzés: Hol vannak a mentorok? Képzés akkreditáció? Ki minősül 	támogatási 	szükséglet felmérő mentornak</a:t>
            </a:r>
            <a:r>
              <a:rPr lang="hu-HU" sz="1600" i="1" dirty="0" smtClean="0"/>
              <a:t>]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 smtClean="0"/>
              <a:t>A </a:t>
            </a:r>
            <a:r>
              <a:rPr lang="hu-HU" sz="1600" dirty="0"/>
              <a:t>komplex szükségletfelmérés </a:t>
            </a:r>
            <a:r>
              <a:rPr lang="hu-HU" sz="1600" b="1" dirty="0"/>
              <a:t>szakmai módszereit </a:t>
            </a:r>
            <a:r>
              <a:rPr lang="hu-HU" sz="1600" dirty="0"/>
              <a:t>a </a:t>
            </a:r>
            <a:r>
              <a:rPr lang="hu-HU" sz="1600" dirty="0" err="1"/>
              <a:t>szociál-</a:t>
            </a:r>
            <a:r>
              <a:rPr lang="hu-HU" sz="1600" dirty="0"/>
              <a:t> és nyugdíjpolitikáért felelős miniszter az általa irányított</a:t>
            </a:r>
            <a:r>
              <a:rPr lang="hu-HU" sz="1600" b="1" dirty="0"/>
              <a:t> minisztérium honlapján</a:t>
            </a:r>
            <a:r>
              <a:rPr lang="hu-HU" sz="1600" dirty="0"/>
              <a:t> közzéteszi, </a:t>
            </a:r>
            <a:r>
              <a:rPr lang="hu-HU" sz="1600" b="1" dirty="0"/>
              <a:t>eredményét az R. 14. számú melléklet </a:t>
            </a:r>
            <a:r>
              <a:rPr lang="hu-HU" sz="1600" dirty="0" smtClean="0"/>
              <a:t>szerint </a:t>
            </a:r>
            <a:r>
              <a:rPr lang="hu-HU" sz="1600" dirty="0"/>
              <a:t>kell </a:t>
            </a:r>
            <a:r>
              <a:rPr lang="hu-HU" sz="1600" dirty="0" smtClean="0"/>
              <a:t>dokumentálni. Amennyiben </a:t>
            </a:r>
            <a:r>
              <a:rPr lang="hu-HU" sz="1600" b="1" dirty="0"/>
              <a:t>az ellátást igénybevevő a komplex szükségletfelmérés eredményével nem ért egyet</a:t>
            </a:r>
            <a:r>
              <a:rPr lang="hu-HU" sz="1600" dirty="0"/>
              <a:t>, azt az intézményvezetőhöz benyújtott kérelme alapján meg kell ismételni. A </a:t>
            </a:r>
            <a:r>
              <a:rPr lang="hu-HU" sz="1600" b="1" dirty="0"/>
              <a:t>megismételt felmérés elvégzésére</a:t>
            </a:r>
            <a:r>
              <a:rPr lang="hu-HU" sz="1600" dirty="0"/>
              <a:t> a Szociális és Gyermekvédelmi Főigazgatóság és az intézményvezető támogatási szükségletfelmérő szakmentor képzettséggel rendelkező, olyan munkatársat jelöl ki, aki nem vett részt az ellátást igénybevevő komplex szükségletfelmérésében. (R. új 110/B. </a:t>
            </a:r>
            <a:r>
              <a:rPr lang="hu-HU" sz="1600" dirty="0" smtClean="0"/>
              <a:t>§)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i="1" dirty="0" smtClean="0"/>
              <a:t>	</a:t>
            </a:r>
            <a:r>
              <a:rPr lang="hu-HU" sz="1600" i="1" dirty="0" smtClean="0"/>
              <a:t>	[</a:t>
            </a:r>
            <a:r>
              <a:rPr lang="hu-HU" sz="1600" i="1" dirty="0" smtClean="0"/>
              <a:t>Megjegyzés: Pontos jogorvoslati eljárás szabályozása hiányzik!]</a:t>
            </a:r>
            <a:endParaRPr lang="hu-HU" sz="1600" i="1" dirty="0"/>
          </a:p>
          <a:p>
            <a:pPr marL="0" indent="0" algn="just">
              <a:buNone/>
            </a:pPr>
            <a:endParaRPr lang="hu-HU" sz="1600" dirty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42" y="1357355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6" y="3645024"/>
            <a:ext cx="617598" cy="463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75" y="6057675"/>
            <a:ext cx="591683" cy="44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JOGOSULTSÁGI FELTÉTELEK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1/2000. (I.7.) SZCSM 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15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2000" b="1" dirty="0"/>
              <a:t>A komplex szükségletfelmérés kiterjed</a:t>
            </a:r>
            <a:endParaRPr lang="hu-HU" sz="2000" dirty="0"/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az egyén igényeire és elvárásaira a mindennapi életvezetésének támogatásával kapcsolatban,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az egyén által megfogalmazott rövid- és hosszú távú célokra,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az életkor- és fogyatékosság-specifikus igényekre,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 családi állapotra, a természetes és professzionális támogató környezetre,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 képzettségre, munkatapasztalatra,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az életvitel önállóságának meghatározásához szükséges mértékben a jövedelmi, vagyoni helyzetre,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 lakhatás fizikai környezetének speciális szükségletére, a kommunikációs szükségletekre,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annak felmérésére, hogy az élet mely területén szükséges a támogatás és milyen mértékben,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 speciális csoportoknak nyújtott egyéb támogatás bevonására vonatkozó szükségletre és annak mértékére,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 támogatási szükséglet időszakosságára vagy folyamatosságára,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folyamatosan nyújtott - általános és speciális - szociális munka esetében annak intenzitására, gyakoriságára, valamint az egészségügyi ellátáshoz, oktatáshoz és a foglalkoztatáshoz való hozzájutás megszervezésének igényére,</a:t>
            </a:r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1600" dirty="0"/>
              <a:t>az egyén együttműködési szándékának felmérésére</a:t>
            </a:r>
            <a:r>
              <a:rPr lang="hu-HU" sz="1600" dirty="0" smtClean="0"/>
              <a:t>.</a:t>
            </a:r>
            <a:endParaRPr lang="hu-HU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/>
              <a:t>A komplex szükségletfelmérést célcsoport-specifikus, fogyatékosság esetén fogyatékosság-specifikus módszerekkel kell elvégezni. (R. új 110/C. </a:t>
            </a:r>
            <a:r>
              <a:rPr lang="hu-HU" sz="1600" dirty="0" smtClean="0"/>
              <a:t>§)</a:t>
            </a:r>
            <a:endParaRPr lang="hu-HU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/>
              <a:t>A komplex szükségletfelmérés időpontjában </a:t>
            </a:r>
            <a:r>
              <a:rPr lang="hu-HU" sz="1600" b="1" dirty="0"/>
              <a:t>lakóotthoni ellátásban részesülő személyek esetében a komplex szükségletfelmérés eredménye a fennálló intézményi jogviszonyt nem érinti, határozott idejű megállapodás esetén a jogviszony a határozott idő lejártáig fennmarad</a:t>
            </a:r>
            <a:r>
              <a:rPr lang="hu-HU" sz="1600" dirty="0"/>
              <a:t>.(R. új 116. §)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50378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JOGOSULTSÁGI FELTÉTELEK III.</a:t>
            </a:r>
            <a:r>
              <a:rPr lang="hu-HU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9/1999</a:t>
            </a:r>
            <a:r>
              <a:rPr lang="hu-HU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(XI. 24.) SZCSM </a:t>
            </a:r>
            <a:r>
              <a:rPr lang="hu-H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8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16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hu-HU" sz="1800" b="1" dirty="0"/>
              <a:t>Támogatott lakhatás igénybevételi szabályai</a:t>
            </a:r>
            <a:endParaRPr lang="hu-HU" sz="1800" dirty="0"/>
          </a:p>
          <a:p>
            <a:pPr marL="0" indent="0">
              <a:spcBef>
                <a:spcPts val="0"/>
              </a:spcBef>
              <a:buNone/>
            </a:pPr>
            <a:r>
              <a:rPr lang="hu-HU" sz="1600" b="1" dirty="0" smtClean="0"/>
              <a:t>Igénybevétel </a:t>
            </a:r>
            <a:r>
              <a:rPr lang="hu-HU" sz="1600" b="1" dirty="0"/>
              <a:t>folyamata:</a:t>
            </a:r>
            <a:endParaRPr lang="hu-HU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/>
              <a:t>A </a:t>
            </a:r>
            <a:r>
              <a:rPr lang="hu-HU" sz="1600" b="1" dirty="0"/>
              <a:t>„próbaidőre” vonatkozóan</a:t>
            </a:r>
            <a:r>
              <a:rPr lang="hu-HU" sz="1600" dirty="0"/>
              <a:t> a lakóotthoni ellátásra vonatkozó szabályokat kell támogatott lakhatás esetében is alkalmazni. (</a:t>
            </a:r>
            <a:r>
              <a:rPr lang="hu-HU" sz="1600" dirty="0" err="1"/>
              <a:t>Ir</a:t>
            </a:r>
            <a:r>
              <a:rPr lang="hu-HU" sz="1600" dirty="0"/>
              <a:t>. 17. § új (3) bekezdése)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/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b="1" dirty="0"/>
              <a:t>Az igénybevételhez szükséges dokumentumok, szakvélemények:</a:t>
            </a:r>
            <a:endParaRPr lang="hu-HU" sz="1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/>
              <a:t>A támogatott lakhatás igénybevétele esetében – a tartós bentlakásos ellátásokhoz hasonlóan – szükséges a </a:t>
            </a:r>
            <a:r>
              <a:rPr lang="hu-HU" sz="1600" b="1" dirty="0"/>
              <a:t>kérelemhez csatolni</a:t>
            </a:r>
            <a:r>
              <a:rPr lang="hu-HU" sz="1600" dirty="0"/>
              <a:t> az </a:t>
            </a:r>
            <a:r>
              <a:rPr lang="hu-HU" sz="1600" dirty="0" err="1"/>
              <a:t>Ir</a:t>
            </a:r>
            <a:r>
              <a:rPr lang="hu-HU" sz="1600" dirty="0"/>
              <a:t>. 1. számú melléklet III. része szerinti </a:t>
            </a:r>
            <a:r>
              <a:rPr lang="hu-HU" sz="1600" b="1" dirty="0"/>
              <a:t>vagyonnyilatkozatot</a:t>
            </a:r>
            <a:r>
              <a:rPr lang="hu-HU" sz="1600" dirty="0"/>
              <a:t>. (</a:t>
            </a:r>
            <a:r>
              <a:rPr lang="hu-HU" sz="1600" dirty="0" err="1"/>
              <a:t>Ir</a:t>
            </a:r>
            <a:r>
              <a:rPr lang="hu-HU" sz="1600" dirty="0"/>
              <a:t>. 3. § módosított (4) bekezdése)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/>
              <a:t>[Megjegyzés: Az </a:t>
            </a:r>
            <a:r>
              <a:rPr lang="hu-HU" sz="1400" i="1" dirty="0" err="1"/>
              <a:t>Ir</a:t>
            </a:r>
            <a:r>
              <a:rPr lang="hu-HU" sz="1400" i="1" dirty="0"/>
              <a:t>. igénybevételi eljárásra vonatkozó egyéb szabályai nem változtak, de fontos megjegyezni, hogy a támogatott lakhatás esetében is szóban vagy írásban történhet az ellátás kérelmezése, az </a:t>
            </a:r>
            <a:r>
              <a:rPr lang="hu-HU" sz="1400" i="1" dirty="0" err="1"/>
              <a:t>Ir</a:t>
            </a:r>
            <a:r>
              <a:rPr lang="hu-HU" sz="1400" i="1" dirty="0"/>
              <a:t>. 1. számú melléklete I. része szerinti orvosi igazolás csatolandó, illetve be kell nyújtani az </a:t>
            </a:r>
            <a:r>
              <a:rPr lang="hu-HU" sz="1400" i="1" dirty="0" err="1"/>
              <a:t>Ir</a:t>
            </a:r>
            <a:r>
              <a:rPr lang="hu-HU" sz="1400" i="1" dirty="0"/>
              <a:t>. 1. számú melléklet II. része szerinti jövedelemnyilatkozatot]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/>
              <a:t> </a:t>
            </a:r>
            <a:r>
              <a:rPr lang="hu-HU" sz="1600" dirty="0" smtClean="0"/>
              <a:t>A </a:t>
            </a:r>
            <a:r>
              <a:rPr lang="hu-HU" sz="1600" dirty="0"/>
              <a:t>támogatott lakhatásra az </a:t>
            </a:r>
            <a:r>
              <a:rPr lang="hu-HU" sz="1600" dirty="0" err="1"/>
              <a:t>Ir</a:t>
            </a:r>
            <a:r>
              <a:rPr lang="hu-HU" sz="1600" dirty="0"/>
              <a:t>. 21. § (1) és a (3) bekezdését alkalmazni kell, azzal, hogy a fogyatékos személyek, illetve a pszichiátriai és szenvedélybetegek bentlakásos intézménye alatt támogatott lakhatást kell érteni. (</a:t>
            </a:r>
            <a:r>
              <a:rPr lang="hu-HU" sz="1600" dirty="0" err="1"/>
              <a:t>Ir</a:t>
            </a:r>
            <a:r>
              <a:rPr lang="hu-HU" sz="1600" dirty="0"/>
              <a:t>. 21. § új (6) bekezdése, </a:t>
            </a:r>
            <a:r>
              <a:rPr lang="hu-HU" sz="1600" dirty="0" err="1"/>
              <a:t>Ir</a:t>
            </a:r>
            <a:r>
              <a:rPr lang="hu-HU" sz="1600" dirty="0"/>
              <a:t>. 21. § módosított (3) bekezdése</a:t>
            </a:r>
            <a:r>
              <a:rPr lang="hu-HU" sz="1600" dirty="0" smtClean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 smtClean="0"/>
              <a:t>A </a:t>
            </a:r>
            <a:r>
              <a:rPr lang="hu-HU" sz="1600" dirty="0"/>
              <a:t>támogatott lakhatás igénybevétele iránti </a:t>
            </a:r>
            <a:r>
              <a:rPr lang="hu-HU" sz="1600" b="1" dirty="0"/>
              <a:t>kérelemhez mellékelni kell az igénybevevő szakorvosának, kezelőorvosának szakvéleményét</a:t>
            </a:r>
            <a:r>
              <a:rPr lang="hu-HU" sz="16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b="1" dirty="0" smtClean="0"/>
              <a:t>Kiskorú </a:t>
            </a:r>
            <a:r>
              <a:rPr lang="hu-HU" sz="1600" b="1" dirty="0"/>
              <a:t>esetében</a:t>
            </a:r>
            <a:r>
              <a:rPr lang="hu-HU" sz="1600" dirty="0"/>
              <a:t> az elhelyezés iránti kérelemhez mellékelni kell a területileg illetékes </a:t>
            </a:r>
            <a:r>
              <a:rPr lang="hu-HU" sz="1600" b="1" dirty="0"/>
              <a:t>szakértői bizottság szakvéleményét</a:t>
            </a:r>
            <a:r>
              <a:rPr lang="hu-HU" sz="1600" dirty="0"/>
              <a:t>.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hu-HU" sz="1600" i="1" dirty="0" smtClean="0"/>
              <a:t>	[</a:t>
            </a:r>
            <a:r>
              <a:rPr lang="hu-HU" sz="1600" i="1" dirty="0"/>
              <a:t>Megjegyzés: </a:t>
            </a:r>
            <a:r>
              <a:rPr lang="hu-HU" sz="1600" i="1" dirty="0" smtClean="0"/>
              <a:t>A komplex szükségletfelmérés az </a:t>
            </a:r>
            <a:r>
              <a:rPr lang="hu-HU" sz="1600" i="1" dirty="0" err="1" smtClean="0"/>
              <a:t>Ir.-ben</a:t>
            </a:r>
            <a:r>
              <a:rPr lang="hu-HU" sz="1600" i="1" dirty="0" smtClean="0"/>
              <a:t> hivatkozás szinten sincs szabályozva.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hu-HU" sz="1600" i="1" dirty="0" smtClean="0"/>
              <a:t>	Előgondozást nem kell végezni támogatott lakhatás esetén.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hu-HU" sz="1600" i="1" dirty="0"/>
              <a:t>	</a:t>
            </a:r>
            <a:r>
              <a:rPr lang="hu-HU" sz="1600" i="1" dirty="0" smtClean="0"/>
              <a:t>Kérdés, hogy </a:t>
            </a:r>
            <a:r>
              <a:rPr lang="hu-HU" sz="1600" i="1" dirty="0" err="1" smtClean="0"/>
              <a:t>hsg</a:t>
            </a:r>
            <a:r>
              <a:rPr lang="hu-HU" sz="1600" i="1" dirty="0" smtClean="0"/>
              <a:t> esetében gondozási szükséget vizsgálatot, támogató szolgáltatás esetében 	szociális rászorultság vizsgálatot kell-e végezni?]</a:t>
            </a:r>
            <a:endParaRPr lang="hu-HU" sz="1600" i="1" dirty="0"/>
          </a:p>
          <a:p>
            <a:pPr marL="45720" indent="0">
              <a:spcBef>
                <a:spcPts val="0"/>
              </a:spcBef>
              <a:buNone/>
            </a:pPr>
            <a:endParaRPr lang="hu-HU" sz="1600" dirty="0"/>
          </a:p>
        </p:txBody>
      </p:sp>
      <p:pic>
        <p:nvPicPr>
          <p:cNvPr id="6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4" y="5733256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10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TÉRÍTÉSI DÍJ I.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SZOCIÁLIS TÖRVÉNY, 29/1993. (II.17.) KORM.RENDELET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17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784976" cy="54006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Az </a:t>
            </a:r>
            <a:r>
              <a:rPr lang="hu-HU" sz="1800" b="1" dirty="0"/>
              <a:t>Szt. térítési díj főszabály alkalmazandó </a:t>
            </a:r>
            <a:r>
              <a:rPr lang="hu-HU" sz="1800" dirty="0" smtClean="0"/>
              <a:t>az </a:t>
            </a:r>
            <a:r>
              <a:rPr lang="hu-HU" sz="1800" dirty="0" err="1" smtClean="0"/>
              <a:t>SzGyF</a:t>
            </a:r>
            <a:r>
              <a:rPr lang="hu-HU" sz="1800" dirty="0" smtClean="0"/>
              <a:t> által fenntartott intézmények kivételével, ahol az Szt. 140/R. </a:t>
            </a:r>
            <a:r>
              <a:rPr lang="hu-HU" sz="1800" dirty="0" smtClean="0"/>
              <a:t> § (2014.-től a 140/V. §) az </a:t>
            </a:r>
            <a:r>
              <a:rPr lang="hu-HU" sz="1800" dirty="0" smtClean="0"/>
              <a:t>irányadó</a:t>
            </a:r>
            <a:r>
              <a:rPr lang="hu-HU" sz="18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Támogatott </a:t>
            </a:r>
            <a:r>
              <a:rPr lang="hu-HU" sz="1800" dirty="0"/>
              <a:t>lakhatás </a:t>
            </a:r>
            <a:r>
              <a:rPr lang="hu-HU" sz="1800" dirty="0" smtClean="0"/>
              <a:t>esetén </a:t>
            </a:r>
            <a:r>
              <a:rPr lang="hu-HU" sz="1800" b="1" dirty="0"/>
              <a:t>a </a:t>
            </a:r>
            <a:r>
              <a:rPr lang="hu-HU" sz="1800" b="1" dirty="0"/>
              <a:t>személyi térítési díj nem haladhatja meg az ellátott havi jövedelmének 80%-</a:t>
            </a:r>
            <a:r>
              <a:rPr lang="hu-HU" sz="1800" b="1" dirty="0"/>
              <a:t>át</a:t>
            </a:r>
            <a:r>
              <a:rPr lang="hu-HU" sz="1800" dirty="0" smtClean="0"/>
              <a:t>, a </a:t>
            </a:r>
            <a:r>
              <a:rPr lang="hu-HU" sz="1800" dirty="0"/>
              <a:t>térítési díjra a</a:t>
            </a:r>
            <a:r>
              <a:rPr lang="hu-HU" sz="1800" b="1" dirty="0"/>
              <a:t> tartós bentlakásos intézmények térítési díjára vonatkozó szabályokat kell alkalmazni</a:t>
            </a:r>
            <a:r>
              <a:rPr lang="hu-HU" sz="1800" dirty="0" smtClean="0"/>
              <a:t>. (Szt. 117. § (2a) bekezdés</a:t>
            </a:r>
            <a:r>
              <a:rPr lang="hu-HU" sz="1800" dirty="0" smtClean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A </a:t>
            </a:r>
            <a:r>
              <a:rPr lang="hu-HU" sz="1800" dirty="0"/>
              <a:t>támogatott lakhatás személyi térítési </a:t>
            </a:r>
            <a:r>
              <a:rPr lang="hu-HU" sz="1800" dirty="0" smtClean="0"/>
              <a:t>díja a </a:t>
            </a:r>
            <a:r>
              <a:rPr lang="hu-HU" sz="1800" dirty="0" err="1" smtClean="0"/>
              <a:t>Tr</a:t>
            </a:r>
            <a:r>
              <a:rPr lang="hu-HU" sz="1800" dirty="0" smtClean="0"/>
              <a:t>. 28</a:t>
            </a:r>
            <a:r>
              <a:rPr lang="hu-HU" sz="1800" dirty="0"/>
              <a:t>. § (4) bekezdése szerinti </a:t>
            </a:r>
            <a:r>
              <a:rPr lang="hu-HU" sz="1800" b="1" dirty="0"/>
              <a:t>lakhatási költségekből, </a:t>
            </a:r>
            <a:r>
              <a:rPr lang="hu-HU" sz="1800" b="1" dirty="0"/>
              <a:t>és </a:t>
            </a:r>
            <a:r>
              <a:rPr lang="hu-HU" sz="1800" b="1" dirty="0"/>
              <a:t>a komplex szükségletfelmérés alapján </a:t>
            </a:r>
            <a:r>
              <a:rPr lang="hu-HU" sz="1800" dirty="0"/>
              <a:t>az Szt. 75. § (1) bekezdés </a:t>
            </a:r>
            <a:r>
              <a:rPr lang="hu-HU" sz="1800" i="1" dirty="0"/>
              <a:t>d) </a:t>
            </a:r>
            <a:r>
              <a:rPr lang="hu-HU" sz="1800" dirty="0"/>
              <a:t>pontja szerint </a:t>
            </a:r>
            <a:r>
              <a:rPr lang="hu-HU" sz="1800" b="1" dirty="0"/>
              <a:t>igénybe vett egyéb szolgáltatások térítési </a:t>
            </a:r>
            <a:r>
              <a:rPr lang="hu-HU" sz="1800" b="1" dirty="0"/>
              <a:t>díjából adódik össze</a:t>
            </a:r>
            <a:r>
              <a:rPr lang="hu-HU" sz="1800" dirty="0" smtClean="0"/>
              <a:t>, mely szolgáltatások </a:t>
            </a:r>
            <a:r>
              <a:rPr lang="hu-HU" sz="1800" dirty="0"/>
              <a:t>térítési díjának meghatározásánál az igénybe vett alapszolgáltatások térítési díjának legmagasabb mértékére, illetve megállapítására vonatkozó szabályokat kell </a:t>
            </a:r>
            <a:r>
              <a:rPr lang="hu-HU" sz="1800" dirty="0" smtClean="0"/>
              <a:t>alkalmazni</a:t>
            </a:r>
            <a:r>
              <a:rPr lang="hu-HU" sz="18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A </a:t>
            </a:r>
            <a:r>
              <a:rPr lang="hu-HU" sz="1800" dirty="0"/>
              <a:t>támogatott lakhatás személyi térítési díja akkor érheti el az Szt. 117. § (2) bekezdés </a:t>
            </a:r>
            <a:r>
              <a:rPr lang="hu-HU" sz="1800" i="1" dirty="0"/>
              <a:t>b) </a:t>
            </a:r>
            <a:r>
              <a:rPr lang="hu-HU" sz="1800" dirty="0"/>
              <a:t>pontja szerinti </a:t>
            </a:r>
            <a:r>
              <a:rPr lang="hu-HU" sz="1800" dirty="0" smtClean="0"/>
              <a:t>mértéket (80%-os terhelhetőség), </a:t>
            </a:r>
            <a:r>
              <a:rPr lang="hu-HU" sz="1800" dirty="0"/>
              <a:t>ha az ellátottnak a komplex szükségletfelmérés eredményeként az Szt. 67. § (1) bekezdése szerinti teljes körű ellátást kell nyújtani</a:t>
            </a:r>
            <a:r>
              <a:rPr lang="hu-HU" sz="1800" dirty="0" smtClean="0"/>
              <a:t>.</a:t>
            </a:r>
            <a:r>
              <a:rPr lang="hu-HU" sz="1800" dirty="0"/>
              <a:t> (</a:t>
            </a:r>
            <a:r>
              <a:rPr lang="hu-HU" sz="1800" dirty="0" err="1"/>
              <a:t>Tr</a:t>
            </a:r>
            <a:r>
              <a:rPr lang="hu-HU" sz="1800" dirty="0"/>
              <a:t>. 25. </a:t>
            </a:r>
            <a:r>
              <a:rPr lang="hu-HU" sz="1800" dirty="0" smtClean="0"/>
              <a:t>§)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Lakhatási </a:t>
            </a:r>
            <a:r>
              <a:rPr lang="hu-HU" sz="1800" dirty="0"/>
              <a:t>költség alatt a fűtés-, áram-, gáz-, víz- és csatornaszolgáltatásért, szemétszállításért fizetendő díjak együttes összege értendő</a:t>
            </a:r>
            <a:r>
              <a:rPr lang="hu-HU" sz="1800" dirty="0" smtClean="0"/>
              <a:t>. (</a:t>
            </a:r>
            <a:r>
              <a:rPr lang="hu-HU" sz="1800" dirty="0" err="1" smtClean="0"/>
              <a:t>Tr</a:t>
            </a:r>
            <a:r>
              <a:rPr lang="hu-HU" sz="1800" dirty="0" smtClean="0"/>
              <a:t>. 28. § (4) bekezdés)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1071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TÉRÍTÉSI DÍJ 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SZOCIÁLIS TÖRVÉNY, 29/1993. (II.17.) KORM.RENDELET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18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928992" cy="518308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dirty="0" smtClean="0"/>
              <a:t>	</a:t>
            </a:r>
            <a:r>
              <a:rPr lang="hu-HU" sz="1600" i="1" dirty="0" smtClean="0"/>
              <a:t>[Megjegyzés: NEM ÁLLAPÍTHATÓ MEG JOGSZERŰEN A TÉRÍTÉSI DÍJ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i="1" dirty="0"/>
              <a:t>	</a:t>
            </a:r>
            <a:r>
              <a:rPr lang="hu-HU" sz="1600" i="1" dirty="0" smtClean="0"/>
              <a:t>1. A </a:t>
            </a:r>
            <a:r>
              <a:rPr lang="hu-HU" sz="1600" i="1" dirty="0"/>
              <a:t>személyi térítési díj megállapítása milyen időszakra vonatkozó rezsi kiadások alapján történik. </a:t>
            </a:r>
            <a:r>
              <a:rPr lang="hu-HU" sz="1600" i="1" dirty="0" smtClean="0"/>
              <a:t>A </a:t>
            </a:r>
            <a:r>
              <a:rPr lang="hu-HU" sz="1600" i="1" dirty="0"/>
              <a:t>lakhatási költség számítása mely lakás(ok) rezsi kiadásai alapján történik? Azon lakás (ház) rezsi költségét kell figyelembe venni, ahol az ellátott lakik, vagy ha több támogatott lakhatási egysége van a fenntartónak, akkor a lakások (házak) rezsi kiadásainak az átlagát? </a:t>
            </a:r>
            <a:endParaRPr lang="hu-HU" sz="1600" i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hu-HU" sz="8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i="1" dirty="0" smtClean="0"/>
              <a:t>2. A </a:t>
            </a:r>
            <a:r>
              <a:rPr lang="hu-HU" sz="1600" i="1" dirty="0"/>
              <a:t>lakhatásra vonatkozó térítési díjnál mi a vetítési alap, a lakók vagy a férőhelyek? </a:t>
            </a:r>
            <a:endParaRPr lang="hu-HU" sz="1600" i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hu-HU" sz="8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i="1" dirty="0" smtClean="0"/>
              <a:t>3. A </a:t>
            </a:r>
            <a:r>
              <a:rPr lang="hu-HU" sz="1600" i="1" dirty="0"/>
              <a:t>lakhatási költségek mellett az igénybe vett alapszolgáltatások (étkeztetés, nappali ellátás stb.) után kell térítést fizetni. A Szt. alapján a fenntartónak minden évben meg kell állapítania az intézményi térítési díjat, amely a szolgáltatás önköltsége és az állami támogatás különbözete. Ha az intézmény a szükségletfelmérés alapján nyújtott alapszolgáltatásokat a támogatott lakhatás keretében, mint szolgáltatási elemeket működteti, akkor ezen alapszolgáltatásokra nem jogosult állami támogatást igénybe venni. A támogatott lakhatás után járó egy összegű hozzájárulásból (normatívából) - kiegészítő szabály nélkül - pedig lehetetlen meghatározni, hogy mekkora összeg jut az egyes szolgáltatási elemekre, mint a házi segítségnyújtás, támogató szolgálat </a:t>
            </a:r>
            <a:r>
              <a:rPr lang="hu-HU" sz="1600" i="1" dirty="0" smtClean="0"/>
              <a:t>stb.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i="1" dirty="0" smtClean="0"/>
              <a:t>Az </a:t>
            </a:r>
            <a:r>
              <a:rPr lang="hu-HU" sz="1600" i="1" dirty="0"/>
              <a:t>SZGYF fenntartásában működő intézmények esetén ennél még rendezetlenebb a helyzet, mert ezek „kiemelésre” kerültek a főszabály alól és 2013-ra átmeneti rendelkezés lett </a:t>
            </a:r>
            <a:r>
              <a:rPr lang="hu-HU" sz="1600" i="1" dirty="0" smtClean="0"/>
              <a:t>bevezetve </a:t>
            </a:r>
            <a:r>
              <a:rPr lang="hu-HU" sz="1600" i="1" dirty="0"/>
              <a:t>(Szt. 140/R. §) </a:t>
            </a:r>
            <a:endParaRPr lang="hu-HU" sz="1600" i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hu-HU" sz="8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i="1" dirty="0" smtClean="0"/>
              <a:t>4. </a:t>
            </a:r>
            <a:r>
              <a:rPr lang="hu-HU" sz="1600" i="1" dirty="0"/>
              <a:t>Támogatott lakhatás esetén a személyi térítési díj csak akkor érheti el a jövedelem 80%-át, ha a lakónak a komplex szükségletfelmérés eredményeként teljes körű ellátást biztosítanak. Felmerül a kérdés, hogy ha a részekből álló térítési díj együttes összege eléri a 80%-ot, de nem részesül az ellátott teljes körű ellátásban, akkor milyen összegű fizetési kötelezettség állapítható meg? </a:t>
            </a:r>
            <a:r>
              <a:rPr lang="hu-HU" sz="1600" i="1" dirty="0" smtClean="0"/>
              <a:t>]</a:t>
            </a:r>
            <a:endParaRPr lang="hu-HU" sz="1600" i="1" dirty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17" y="829893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7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1136" y="620688"/>
            <a:ext cx="7772400" cy="792088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1560" y="4869160"/>
            <a:ext cx="8147248" cy="15841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u-HU" b="1" dirty="0" smtClean="0">
                <a:solidFill>
                  <a:schemeClr val="accent3">
                    <a:lumMod val="50000"/>
                  </a:schemeClr>
                </a:solidFill>
              </a:rPr>
              <a:t>MRE Szeretetszolgálati Iroda</a:t>
            </a:r>
          </a:p>
          <a:p>
            <a:pPr algn="ctr">
              <a:buNone/>
            </a:pPr>
            <a:r>
              <a:rPr lang="hu-HU" sz="1800" b="1" dirty="0" smtClean="0">
                <a:solidFill>
                  <a:schemeClr val="accent3">
                    <a:lumMod val="50000"/>
                  </a:schemeClr>
                </a:solidFill>
              </a:rPr>
              <a:t>Erdős </a:t>
            </a:r>
            <a:r>
              <a:rPr lang="hu-HU" sz="1800" b="1" dirty="0">
                <a:solidFill>
                  <a:schemeClr val="accent3">
                    <a:lumMod val="50000"/>
                  </a:schemeClr>
                </a:solidFill>
              </a:rPr>
              <a:t>Zsuzsanna</a:t>
            </a:r>
          </a:p>
          <a:p>
            <a:pPr algn="ctr">
              <a:buNone/>
            </a:pPr>
            <a:r>
              <a:rPr lang="hu-HU" sz="1800" b="1" dirty="0">
                <a:solidFill>
                  <a:schemeClr val="accent3">
                    <a:lumMod val="50000"/>
                  </a:schemeClr>
                </a:solidFill>
              </a:rPr>
              <a:t>erdos.zsuzsanna@</a:t>
            </a:r>
            <a:r>
              <a:rPr lang="hu-HU" sz="1800" b="1" dirty="0" err="1">
                <a:solidFill>
                  <a:schemeClr val="accent3">
                    <a:lumMod val="50000"/>
                  </a:schemeClr>
                </a:solidFill>
              </a:rPr>
              <a:t>reformatus.hu</a:t>
            </a:r>
            <a:endParaRPr lang="hu-HU" sz="18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hu-HU" sz="1800" b="1" dirty="0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hu-HU" sz="1800" b="1" dirty="0">
                <a:solidFill>
                  <a:schemeClr val="accent3">
                    <a:lumMod val="50000"/>
                  </a:schemeClr>
                </a:solidFill>
              </a:rPr>
              <a:t>36305146734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19</a:t>
            </a:fld>
            <a:endParaRPr lang="hu-HU"/>
          </a:p>
        </p:txBody>
      </p:sp>
      <p:pic>
        <p:nvPicPr>
          <p:cNvPr id="2052" name="Picture 4" descr="https://encrypted-tbn3.gstatic.com/images?q=tbn:ANd9GcQwfdV6Y3qApZSFuCbXaJZiBgXiZF2YX7TyjH0wTNS-dr-kkR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2"/>
            <a:ext cx="4320480" cy="316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562074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MŰKÖDTETÉS ÁLTALÁNOS  KERETSZABÁLYAI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SZOCIÁLIS TÖRVÉNY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800" b="1" dirty="0" smtClean="0"/>
              <a:t>A </a:t>
            </a:r>
            <a:r>
              <a:rPr lang="hu-HU" sz="1800" b="1" dirty="0"/>
              <a:t>támogatott lakhatás szakosított </a:t>
            </a:r>
            <a:r>
              <a:rPr lang="hu-HU" sz="1800" b="1" dirty="0" smtClean="0"/>
              <a:t>ellátás. </a:t>
            </a:r>
            <a:r>
              <a:rPr lang="hu-HU" sz="1800" dirty="0"/>
              <a:t>Definíció szerint </a:t>
            </a:r>
            <a:r>
              <a:rPr lang="hu-HU" sz="1800" b="1" dirty="0"/>
              <a:t>nem tartós bentlakásos intézmény és nem bentlakásos intézmény</a:t>
            </a:r>
            <a:r>
              <a:rPr lang="hu-HU" sz="1800" b="1" dirty="0" smtClean="0"/>
              <a:t>.</a:t>
            </a:r>
            <a:r>
              <a:rPr lang="hu-HU" sz="18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800" i="1" dirty="0" smtClean="0"/>
              <a:t>	[Megjegyzés: azonban többször a bentlakásos intézményekre vonatkozó 	szabályokat kell alkalmazni?!]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800" dirty="0" smtClean="0"/>
              <a:t>A </a:t>
            </a:r>
            <a:r>
              <a:rPr lang="hu-HU" sz="1800" dirty="0"/>
              <a:t>támogatott lakhatásra egyebekben a bentlakásos intézményekre vonatkozó szabályokat kell alkalmazni azzal, </a:t>
            </a:r>
            <a:r>
              <a:rPr lang="hu-HU" sz="1800" dirty="0" smtClean="0"/>
              <a:t>hogy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800" dirty="0" smtClean="0"/>
              <a:t>1. </a:t>
            </a:r>
            <a:r>
              <a:rPr lang="hu-HU" sz="1800" dirty="0" smtClean="0"/>
              <a:t>az </a:t>
            </a:r>
            <a:r>
              <a:rPr lang="hu-HU" sz="1800" dirty="0"/>
              <a:t>ellátás – a komplex szükségletfelmérés alapján – </a:t>
            </a:r>
            <a:r>
              <a:rPr lang="hu-HU" sz="1800" b="1" dirty="0"/>
              <a:t>határozott vagy határozatlan időtartamú</a:t>
            </a:r>
            <a:r>
              <a:rPr lang="hu-HU" sz="1800" dirty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800" dirty="0" smtClean="0"/>
              <a:t>2. az </a:t>
            </a:r>
            <a:r>
              <a:rPr lang="hu-HU" sz="1800" dirty="0"/>
              <a:t>58/A. § (2) és (2a) bekezdését, valamint a 99. §</a:t>
            </a:r>
            <a:r>
              <a:rPr lang="hu-HU" sz="1800" dirty="0" err="1"/>
              <a:t>-t</a:t>
            </a:r>
            <a:r>
              <a:rPr lang="hu-HU" sz="1800" dirty="0"/>
              <a:t> és 99/A. §</a:t>
            </a:r>
            <a:r>
              <a:rPr lang="hu-HU" sz="1800" dirty="0" err="1"/>
              <a:t>-t</a:t>
            </a:r>
            <a:r>
              <a:rPr lang="hu-HU" sz="1800" dirty="0"/>
              <a:t> nem kell alkalmazni</a:t>
            </a:r>
            <a:r>
              <a:rPr lang="hu-HU" sz="1800" dirty="0" smtClean="0"/>
              <a:t>. </a:t>
            </a:r>
            <a:endParaRPr lang="hu-HU" sz="1800" dirty="0" smtClean="0"/>
          </a:p>
          <a:p>
            <a:pPr marL="0" indent="0">
              <a:spcBef>
                <a:spcPts val="0"/>
              </a:spcBef>
              <a:buNone/>
            </a:pPr>
            <a:endParaRPr lang="hu-HU" sz="1050" i="1" dirty="0" smtClean="0"/>
          </a:p>
          <a:p>
            <a:pPr marL="0" indent="0">
              <a:spcBef>
                <a:spcPts val="0"/>
              </a:spcBef>
              <a:buNone/>
            </a:pPr>
            <a:endParaRPr lang="hu-HU" sz="1050" i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2013</a:t>
            </a:r>
            <a:r>
              <a:rPr lang="hu-HU" sz="1800" dirty="0"/>
              <a:t>. január 1-jét követően fogyatékos, pszichiátriai és szenvedélybeteg személyek ápolást-gondozást nyújtó intézményi ellátása céljából új férőhelyeket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i="1" dirty="0"/>
              <a:t>a) </a:t>
            </a:r>
            <a:r>
              <a:rPr lang="hu-HU" sz="1800" dirty="0"/>
              <a:t>nagy létszámú intézmény átalakítása esetén csak támogatott lakhatás,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i="1" dirty="0" smtClean="0"/>
              <a:t>b) </a:t>
            </a:r>
            <a:r>
              <a:rPr lang="hu-HU" sz="1800" dirty="0" smtClean="0"/>
              <a:t>új intézmény létrehozása esetén csak a legfeljebb 6 fő , vagy 7-12 fő számára kialakított lakásban vagy házban típusú támogatott lakhatás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formájában </a:t>
            </a:r>
            <a:r>
              <a:rPr lang="hu-HU" sz="1800" dirty="0"/>
              <a:t>lehet létrehozni</a:t>
            </a:r>
            <a:r>
              <a:rPr lang="hu-HU" sz="1800" dirty="0" smtClean="0"/>
              <a:t>.</a:t>
            </a: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Bentlakásos </a:t>
            </a:r>
            <a:r>
              <a:rPr lang="hu-HU" sz="1800" dirty="0"/>
              <a:t>intézményi ellátás 2014. december 31-éig működtethető lakóotthoni formában</a:t>
            </a:r>
            <a:r>
              <a:rPr lang="hu-HU" sz="1800" dirty="0" smtClean="0"/>
              <a:t>. (Szt. 140/P. § (1) – (2) bekezdés)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	</a:t>
            </a:r>
            <a:r>
              <a:rPr lang="hu-HU" sz="1800" dirty="0" smtClean="0"/>
              <a:t>	[</a:t>
            </a:r>
            <a:r>
              <a:rPr lang="hu-HU" sz="1800" i="1" dirty="0" smtClean="0"/>
              <a:t>Megjegyzés: Mi lesz a 14 férőhelyes lakóotthonokban élőkkel?]</a:t>
            </a:r>
            <a:endParaRPr lang="hu-HU" sz="1800" i="1" dirty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69" y="1369919"/>
            <a:ext cx="576064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36" y="5925414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4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SZOLGÁLTATÁS BIZTOSÍTÁSÁNAK SZABÁLYAI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SZOCIÁLIS TÖRVÉNY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1662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2000" dirty="0" smtClean="0"/>
              <a:t>A </a:t>
            </a:r>
            <a:r>
              <a:rPr lang="hu-HU" sz="2000" dirty="0"/>
              <a:t>támogatott lakhatás a </a:t>
            </a:r>
            <a:r>
              <a:rPr lang="hu-HU" sz="2000" b="1" dirty="0"/>
              <a:t>fogyatékos személyek, a pszichiátriai, illetve szenvedélybetegek</a:t>
            </a:r>
            <a:r>
              <a:rPr lang="hu-HU" sz="2000" dirty="0"/>
              <a:t>, valamint a </a:t>
            </a:r>
            <a:r>
              <a:rPr lang="hu-HU" sz="2000" b="1" dirty="0"/>
              <a:t>hajléktalan személyek </a:t>
            </a:r>
            <a:r>
              <a:rPr lang="hu-HU" sz="2000" dirty="0"/>
              <a:t>részére biztosított ellátás, amely az életkornak, egészségi állapotnak és önellátási képességnek megfelelően, az ellátott önálló életvitelének fenntartása, illetve elősegítése érdekében biztosítja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i="1" dirty="0"/>
              <a:t>a)</a:t>
            </a:r>
            <a:r>
              <a:rPr lang="hu-HU" sz="2000" dirty="0"/>
              <a:t> </a:t>
            </a:r>
            <a:r>
              <a:rPr lang="hu-HU" sz="2000" dirty="0" err="1"/>
              <a:t>a</a:t>
            </a:r>
            <a:r>
              <a:rPr lang="hu-HU" sz="2000" dirty="0"/>
              <a:t> </a:t>
            </a:r>
            <a:r>
              <a:rPr lang="hu-HU" sz="2000" b="1" dirty="0"/>
              <a:t>lakhatási szolgáltatás</a:t>
            </a:r>
            <a:r>
              <a:rPr lang="hu-HU" sz="2000" dirty="0"/>
              <a:t>t,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b) az önálló életvitel fenntartása, segítése érdekében mentálhigiénés, szociális munka körébe tartozó és egyéb támogató technikák alkalmazásával végzett </a:t>
            </a:r>
            <a:r>
              <a:rPr lang="hu-HU" sz="2000" b="1" dirty="0"/>
              <a:t>esetvitel</a:t>
            </a:r>
            <a:r>
              <a:rPr lang="hu-HU" sz="2000" dirty="0"/>
              <a:t>t,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c) az ellátott életkörülményeinek figyelemmel kísérését biztosító </a:t>
            </a:r>
            <a:r>
              <a:rPr lang="hu-HU" sz="2000" b="1" dirty="0"/>
              <a:t>kísérő támogatást</a:t>
            </a:r>
            <a:r>
              <a:rPr lang="hu-HU" sz="2000" dirty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d) az ellátott komplex szükségletfelmérése alapján, erre vonatkozó </a:t>
            </a:r>
            <a:r>
              <a:rPr lang="hu-HU" sz="2000" b="1" dirty="0"/>
              <a:t>igény esetén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hu-HU" sz="2000" dirty="0"/>
              <a:t>da) az </a:t>
            </a:r>
            <a:r>
              <a:rPr lang="hu-HU" sz="2000" b="1" dirty="0"/>
              <a:t>étkezés</a:t>
            </a:r>
            <a:r>
              <a:rPr lang="hu-HU" sz="2000" dirty="0"/>
              <a:t>t,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hu-HU" sz="2000" dirty="0"/>
              <a:t>db) az </a:t>
            </a:r>
            <a:r>
              <a:rPr lang="hu-HU" sz="2000" b="1" dirty="0"/>
              <a:t>ápolás-gondozás</a:t>
            </a:r>
            <a:r>
              <a:rPr lang="hu-HU" sz="2000" dirty="0"/>
              <a:t>t,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hu-HU" sz="2000" dirty="0" err="1"/>
              <a:t>dc</a:t>
            </a:r>
            <a:r>
              <a:rPr lang="hu-HU" sz="2000" dirty="0"/>
              <a:t>) a </a:t>
            </a:r>
            <a:r>
              <a:rPr lang="hu-HU" sz="2000" b="1" dirty="0"/>
              <a:t>fejlesztés</a:t>
            </a:r>
            <a:r>
              <a:rPr lang="hu-HU" sz="2000" dirty="0"/>
              <a:t>t,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hu-HU" sz="2000" dirty="0" err="1"/>
              <a:t>dd</a:t>
            </a:r>
            <a:r>
              <a:rPr lang="hu-HU" sz="2000" dirty="0"/>
              <a:t>) a </a:t>
            </a:r>
            <a:r>
              <a:rPr lang="hu-HU" sz="2000" b="1" dirty="0"/>
              <a:t>társadalmi életben való részvételt segítő szolgáltatások</a:t>
            </a:r>
            <a:r>
              <a:rPr lang="hu-HU" sz="2000" dirty="0"/>
              <a:t>at</a:t>
            </a:r>
            <a:r>
              <a:rPr lang="hu-HU" sz="2000" dirty="0" smtClean="0"/>
              <a:t>. (Szt. 75. § (1) bekezdés)</a:t>
            </a:r>
          </a:p>
          <a:p>
            <a:pPr marL="0" indent="0">
              <a:spcBef>
                <a:spcPts val="0"/>
              </a:spcBef>
              <a:buNone/>
            </a:pPr>
            <a:endParaRPr lang="hu-HU" sz="1050" dirty="0" smtClean="0"/>
          </a:p>
          <a:p>
            <a:pPr marL="0" indent="0">
              <a:buNone/>
            </a:pP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endParaRPr lang="hu-HU" sz="1400" i="1" dirty="0"/>
          </a:p>
        </p:txBody>
      </p:sp>
    </p:spTree>
    <p:extLst>
      <p:ext uri="{BB962C8B-B14F-4D97-AF65-F5344CB8AC3E}">
        <p14:creationId xmlns:p14="http://schemas.microsoft.com/office/powerpoint/2010/main" val="89061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33633" y="260648"/>
            <a:ext cx="7772400" cy="706090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SZOLGÁLTATÁS BIZTOSÍTÁSÁNAK SZABÁLYAI II.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SZOCIÁLIS TÖRVÉNY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89550" y="908720"/>
            <a:ext cx="8784976" cy="547260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Az étkezés, ápolás-gondozás, fejlesztés, társadalmi életben való részvétel szolgáltatásokat a fenntartó</a:t>
            </a:r>
          </a:p>
          <a:p>
            <a:pPr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u-HU" sz="1800" b="1" dirty="0" smtClean="0"/>
              <a:t>szociális </a:t>
            </a:r>
            <a:r>
              <a:rPr lang="hu-HU" sz="1800" b="1" dirty="0"/>
              <a:t>szolgáltatást nyújtó szolgáltatóval, intézménnyel kötött megállapodás </a:t>
            </a:r>
            <a:r>
              <a:rPr lang="hu-HU" sz="1800" b="1" dirty="0" smtClean="0"/>
              <a:t>útján</a:t>
            </a:r>
            <a:r>
              <a:rPr lang="hu-HU" sz="1800" dirty="0" smtClean="0"/>
              <a:t>,</a:t>
            </a:r>
          </a:p>
          <a:p>
            <a:pPr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u-HU" sz="1800" dirty="0" smtClean="0"/>
              <a:t>más </a:t>
            </a:r>
            <a:r>
              <a:rPr lang="hu-HU" sz="1800" dirty="0"/>
              <a:t>támogatott lakhatást nyújtó fenntartóval együttesen, a </a:t>
            </a:r>
            <a:r>
              <a:rPr lang="hu-HU" sz="1800" b="1" dirty="0"/>
              <a:t>közös működtetésre vonatkozó megállapodás alapján </a:t>
            </a:r>
            <a:r>
              <a:rPr lang="hu-HU" sz="1800" dirty="0"/>
              <a:t>(hálózat</a:t>
            </a:r>
            <a:r>
              <a:rPr lang="hu-HU" sz="1800" dirty="0" smtClean="0"/>
              <a:t>),</a:t>
            </a:r>
            <a:endParaRPr lang="hu-HU" sz="1800" dirty="0"/>
          </a:p>
          <a:p>
            <a:pPr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u-HU" sz="1800" dirty="0" smtClean="0"/>
              <a:t>más</a:t>
            </a:r>
            <a:r>
              <a:rPr lang="hu-HU" sz="1800" dirty="0"/>
              <a:t>, a tevékenységi köre szerinti működési engedéllyel rendelkező </a:t>
            </a:r>
            <a:r>
              <a:rPr lang="hu-HU" sz="1800" b="1" dirty="0"/>
              <a:t>szolgáltatást nyújtó szervezettel kötött megállapodás </a:t>
            </a:r>
            <a:r>
              <a:rPr lang="hu-HU" sz="1800" b="1" dirty="0" smtClean="0"/>
              <a:t>útján</a:t>
            </a:r>
            <a:r>
              <a:rPr lang="hu-HU" sz="1800" dirty="0" smtClean="0"/>
              <a:t>,</a:t>
            </a:r>
          </a:p>
          <a:p>
            <a:pPr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u-HU" sz="1800" dirty="0" smtClean="0"/>
              <a:t>az </a:t>
            </a:r>
            <a:r>
              <a:rPr lang="hu-HU" sz="1800" dirty="0"/>
              <a:t>intézményi </a:t>
            </a:r>
            <a:r>
              <a:rPr lang="hu-HU" sz="1800" b="1" dirty="0"/>
              <a:t>szolgáltatások intézményen kívüli szervezet által történő ellátásának szabál</a:t>
            </a:r>
            <a:r>
              <a:rPr lang="hu-HU" sz="1800" dirty="0"/>
              <a:t>yai szerint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is biztosíthatja. (Szt. 75. § (3) bekezdés)</a:t>
            </a:r>
          </a:p>
          <a:p>
            <a:pPr marL="822960" lvl="3" indent="0" algn="just">
              <a:spcBef>
                <a:spcPts val="0"/>
              </a:spcBef>
              <a:buNone/>
            </a:pPr>
            <a:r>
              <a:rPr lang="hu-HU" sz="1800" i="1" dirty="0" smtClean="0"/>
              <a:t>[Megjegyzés: Abban az esetben, ha egy fenntartó saját intézményhálózatán keresztül akarja biztosítani önálló engedélyeseken keresztül a lakhatáson kívüli szolgáltatásokat magával, vagy saját intézményével köt szerződést?!</a:t>
            </a:r>
          </a:p>
          <a:p>
            <a:pPr marL="0" lvl="1" indent="0" algn="just">
              <a:spcBef>
                <a:spcPts val="0"/>
              </a:spcBef>
              <a:buNone/>
            </a:pPr>
            <a:r>
              <a:rPr lang="hu-HU" sz="1800" i="1" dirty="0" err="1"/>
              <a:t>SZGYF-intézményi</a:t>
            </a:r>
            <a:r>
              <a:rPr lang="hu-HU" sz="1800" i="1" dirty="0"/>
              <a:t> kör: az alapszolgáltatások létrehozása  nem kötelező feladat, emellett a jogszabály rögzíti, hogy az állami fenntartói kör a rendelkezésére álló kapacitásokat szakmai alapfeladata ellátására használhatja, és csak kivételesen hasznosíthatja az időlegesen szabad kapacitásait nem kötelezően végzett tevékenységre  Áht. 7. § (3) bekezdés- így fenntartó általi támogatása </a:t>
            </a:r>
            <a:r>
              <a:rPr lang="hu-HU" sz="1800" i="1" dirty="0" smtClean="0"/>
              <a:t>kérdéses, az </a:t>
            </a:r>
            <a:r>
              <a:rPr lang="hu-HU" sz="1800" i="1" dirty="0"/>
              <a:t>ellátási körzetben már működő szolgáltatókkal konfliktus alakulhat </a:t>
            </a:r>
            <a:r>
              <a:rPr lang="hu-HU" sz="1800" i="1" dirty="0" smtClean="0"/>
              <a:t>ki, a </a:t>
            </a:r>
            <a:r>
              <a:rPr lang="hu-HU" sz="1800" i="1" dirty="0"/>
              <a:t>külső igénybevevők alacsony száma</a:t>
            </a:r>
            <a:r>
              <a:rPr lang="hu-HU" sz="1800" i="1" dirty="0" smtClean="0"/>
              <a:t>.]</a:t>
            </a:r>
            <a:endParaRPr lang="hu-HU" sz="1800" i="1" dirty="0"/>
          </a:p>
          <a:p>
            <a:pPr marL="822960" lvl="3" indent="0" algn="just">
              <a:spcBef>
                <a:spcPts val="0"/>
              </a:spcBef>
              <a:buNone/>
            </a:pPr>
            <a:endParaRPr lang="hu-HU" sz="1800" i="1" dirty="0" smtClean="0"/>
          </a:p>
          <a:p>
            <a:pPr marL="0" indent="0">
              <a:spcBef>
                <a:spcPts val="0"/>
              </a:spcBef>
              <a:buNone/>
            </a:pPr>
            <a:endParaRPr lang="hu-HU" sz="1600" i="1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spcBef>
                <a:spcPts val="0"/>
              </a:spcBef>
              <a:buNone/>
            </a:pPr>
            <a:endParaRPr lang="hu-HU" sz="1600" i="1" dirty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23066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42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7847" y="260648"/>
            <a:ext cx="7772400" cy="706090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SZOLGÁLTATÁS TARTALOM I.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1/2000. (I.7.) SZCSM 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u-HU" sz="1400" dirty="0"/>
          </a:p>
          <a:p>
            <a:pPr marL="0" indent="0">
              <a:spcBef>
                <a:spcPts val="0"/>
              </a:spcBef>
              <a:buNone/>
            </a:pPr>
            <a:endParaRPr lang="hu-HU" sz="1400" i="1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815457"/>
              </p:ext>
            </p:extLst>
          </p:nvPr>
        </p:nvGraphicFramePr>
        <p:xfrm>
          <a:off x="179511" y="980728"/>
          <a:ext cx="8712969" cy="3395941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4956112"/>
                <a:gridCol w="3756857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 támogatott lakhatás komplex szükségletfelmérés szerinti szolgáltatásai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(Szt. 75.§ (1) d) pont)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Releváns alapszolgáltatás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(1/2000. SZCSM rendelet 110/H § (1) bekezdés)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4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étkezés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szociális étkeztetés 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86062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ápolás-gondozás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nappali ellátás 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860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 támogató szolgáltatás 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860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közösségi ellátás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860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házi segítségnyújtás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8606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fejlesztés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támogató szolgáltatás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860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nappali ellátás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0039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közösségi ellátás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8606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társadalmi életben való részvételt segítő szolgáltatások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támogató szolgáltatás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  <a:tr h="2860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közösségi ellátás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51" marR="68551" marT="0" marB="0" horzOverflow="overflow"/>
                </a:tc>
              </a:tr>
            </a:tbl>
          </a:graphicData>
        </a:graphic>
      </p:graphicFrame>
      <p:pic>
        <p:nvPicPr>
          <p:cNvPr id="7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09120"/>
            <a:ext cx="744083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zövegdoboz 7"/>
          <p:cNvSpPr txBox="1"/>
          <p:nvPr/>
        </p:nvSpPr>
        <p:spPr>
          <a:xfrm>
            <a:off x="179512" y="4272677"/>
            <a:ext cx="88637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i="1" dirty="0" smtClean="0"/>
              <a:t>	[Megjegyzés:</a:t>
            </a:r>
          </a:p>
          <a:p>
            <a:pPr algn="just"/>
            <a:r>
              <a:rPr lang="hu-HU" i="1" dirty="0"/>
              <a:t>	</a:t>
            </a:r>
            <a:r>
              <a:rPr lang="hu-HU" i="1" dirty="0" smtClean="0"/>
              <a:t>1.nem </a:t>
            </a:r>
            <a:r>
              <a:rPr lang="hu-HU" i="1" dirty="0"/>
              <a:t>került törvényi szinten definiálásra a szolgáltatáselem </a:t>
            </a:r>
            <a:r>
              <a:rPr lang="hu-HU" i="1" dirty="0" smtClean="0"/>
              <a:t>fogalma</a:t>
            </a:r>
          </a:p>
          <a:p>
            <a:pPr algn="just"/>
            <a:r>
              <a:rPr lang="hu-HU" i="1" dirty="0" smtClean="0"/>
              <a:t>	2. a </a:t>
            </a:r>
            <a:r>
              <a:rPr lang="hu-HU" i="1" dirty="0"/>
              <a:t>szociális alapszolgáltatások szolgáltatáselemekre történő bontása nem azonos struktúrában van a végrehajtási rendeletben </a:t>
            </a:r>
            <a:endParaRPr lang="hu-HU" i="1" dirty="0" smtClean="0"/>
          </a:p>
          <a:p>
            <a:pPr algn="just"/>
            <a:r>
              <a:rPr lang="hu-HU" i="1" dirty="0" smtClean="0"/>
              <a:t>3.a R. 14</a:t>
            </a:r>
            <a:r>
              <a:rPr lang="hu-HU" i="1" dirty="0"/>
              <a:t>. számú mellékletben hol szolgáltatási elem, hol szolgáltatás szerepel, komplex szükségletfelmérés nem szolgáltatáselemek szükségességét nevesíti, hanem szolgáltatásokat </a:t>
            </a:r>
            <a:endParaRPr lang="hu-HU" i="1" dirty="0" smtClean="0"/>
          </a:p>
          <a:p>
            <a:pPr algn="just"/>
            <a:r>
              <a:rPr lang="hu-HU" i="1" dirty="0" smtClean="0"/>
              <a:t>4. valamennyi </a:t>
            </a:r>
            <a:r>
              <a:rPr lang="hu-HU" i="1" dirty="0"/>
              <a:t>célcsoport esetében nincs teljes lefedettség – pl. hajléktalan személy esetében </a:t>
            </a:r>
            <a:r>
              <a:rPr lang="hu-HU" i="1" dirty="0" smtClean="0"/>
              <a:t>társadalmi életben </a:t>
            </a:r>
            <a:r>
              <a:rPr lang="hu-HU" i="1" dirty="0"/>
              <a:t>való részvételt segítő szolgáltatások </a:t>
            </a:r>
            <a:r>
              <a:rPr lang="hu-HU" i="1" dirty="0" smtClean="0"/>
              <a:t>igénybevétele]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87705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SZOLGÁLTATÁS TARTALOM  II.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2000" b="1" dirty="0"/>
              <a:t>A szolgáltatás elemeinek nyújtására vonatkozó </a:t>
            </a:r>
            <a:r>
              <a:rPr lang="hu-HU" sz="2000" b="1" dirty="0" smtClean="0"/>
              <a:t>szabályok:</a:t>
            </a:r>
            <a:endParaRPr lang="hu-HU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2000" dirty="0" smtClean="0"/>
              <a:t>Amennyiben </a:t>
            </a:r>
            <a:r>
              <a:rPr lang="hu-HU" sz="2000" dirty="0"/>
              <a:t>a </a:t>
            </a:r>
            <a:r>
              <a:rPr lang="hu-HU" sz="2000" b="1" dirty="0"/>
              <a:t>fenntartó saját fenntartásban biztosítja</a:t>
            </a:r>
            <a:r>
              <a:rPr lang="hu-HU" sz="2000" dirty="0"/>
              <a:t> az Szt. 75. § (1) bekezdés d) pont szerinti lakhatáson kívüli </a:t>
            </a:r>
            <a:r>
              <a:rPr lang="hu-HU" sz="2000" dirty="0" smtClean="0"/>
              <a:t>szolgáltatásokat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2000" dirty="0"/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2000" dirty="0"/>
              <a:t>az </a:t>
            </a:r>
            <a:r>
              <a:rPr lang="hu-HU" sz="2000" b="1" dirty="0"/>
              <a:t>1/2000 SZCSM rendelet 2. és a 3. számú mellékletnek a ténylegesen biztosított alapszolgáltatásokra vonatkozó előírásait alkalmazni kell</a:t>
            </a:r>
            <a:r>
              <a:rPr lang="hu-HU" sz="2000" dirty="0" smtClean="0"/>
              <a:t>,</a:t>
            </a:r>
          </a:p>
          <a:p>
            <a:pPr marL="0" lvl="0" indent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None/>
            </a:pPr>
            <a:r>
              <a:rPr lang="hu-HU" sz="2000" i="1" dirty="0" smtClean="0"/>
              <a:t>	[</a:t>
            </a:r>
            <a:r>
              <a:rPr lang="hu-HU" sz="2000" i="1" dirty="0"/>
              <a:t>Megjegyzés</a:t>
            </a:r>
            <a:r>
              <a:rPr lang="hu-HU" sz="2000" i="1" dirty="0" smtClean="0"/>
              <a:t>: „mozgó” szakmai létszám]</a:t>
            </a:r>
          </a:p>
          <a:p>
            <a:pPr marL="0" lvl="0" indent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None/>
            </a:pPr>
            <a:endParaRPr lang="hu-HU" sz="2000" dirty="0" smtClean="0"/>
          </a:p>
          <a:p>
            <a:pPr marL="0" lvl="0" indent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None/>
            </a:pPr>
            <a:endParaRPr lang="hu-HU" sz="2000" dirty="0"/>
          </a:p>
          <a:p>
            <a:pPr lvl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</a:pPr>
            <a:r>
              <a:rPr lang="hu-HU" sz="2000" dirty="0"/>
              <a:t>az </a:t>
            </a:r>
            <a:r>
              <a:rPr lang="hu-HU" sz="2000" b="1" dirty="0"/>
              <a:t>alapszolgáltatásokra vonatkozó, e rendelet mellékletei szerinti dokumentációt nem kell vezetni</a:t>
            </a:r>
            <a:r>
              <a:rPr lang="hu-HU" sz="2000" dirty="0"/>
              <a:t>. </a:t>
            </a:r>
            <a:endParaRPr lang="hu-HU" sz="2000" dirty="0" smtClean="0"/>
          </a:p>
          <a:p>
            <a:pPr marL="0" lvl="0" indent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None/>
            </a:pPr>
            <a:r>
              <a:rPr lang="hu-HU" sz="2000" dirty="0" smtClean="0"/>
              <a:t>	</a:t>
            </a:r>
          </a:p>
          <a:p>
            <a:pPr marL="0" lvl="0" indent="0" algn="just">
              <a:spcBef>
                <a:spcPts val="0"/>
              </a:spcBef>
              <a:buClr>
                <a:schemeClr val="accent3">
                  <a:lumMod val="75000"/>
                </a:schemeClr>
              </a:buClr>
              <a:buNone/>
            </a:pPr>
            <a:r>
              <a:rPr lang="hu-HU" sz="2000" i="1" dirty="0" smtClean="0"/>
              <a:t>	[</a:t>
            </a:r>
            <a:r>
              <a:rPr lang="hu-HU" sz="2000" i="1" dirty="0"/>
              <a:t>Megjegyzés: azaz nem kell vezetni étkeztetés esetén az R. 4.-es melléklete </a:t>
            </a:r>
            <a:r>
              <a:rPr lang="hu-HU" sz="2000" i="1" dirty="0" smtClean="0"/>
              <a:t>szerinti </a:t>
            </a:r>
            <a:r>
              <a:rPr lang="hu-HU" sz="2000" i="1" dirty="0"/>
              <a:t>étkeztetésre vonatkozó igénybevételi naplót, nappali ellátás esetén a </a:t>
            </a:r>
            <a:r>
              <a:rPr lang="hu-HU" sz="2000" i="1" dirty="0" smtClean="0"/>
              <a:t>	10</a:t>
            </a:r>
            <a:r>
              <a:rPr lang="hu-HU" sz="2000" i="1" dirty="0"/>
              <a:t>. melléklet szerint látogatási és eseménynaplót és a 11. melléklet szerinti „Nappali melegedők eseménynaplója az ellátásban részesítettekről és a nyújtott szolgáltatásokról” nevű </a:t>
            </a:r>
            <a:r>
              <a:rPr lang="hu-HU" sz="2000" i="1" dirty="0" smtClean="0"/>
              <a:t>nyomtatványt, DE MINDEN MÁS EGYEBET IGEN, AZT IS AMIT MÁR RENDELET ELŐÍR!!!]</a:t>
            </a:r>
          </a:p>
          <a:p>
            <a:pPr marL="0" lvl="0" indent="0" algn="just">
              <a:buClr>
                <a:schemeClr val="accent3">
                  <a:lumMod val="75000"/>
                </a:schemeClr>
              </a:buClr>
              <a:buNone/>
            </a:pPr>
            <a:endParaRPr lang="hu-HU" sz="1600" dirty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85" y="4399249"/>
            <a:ext cx="66322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05" y="2781697"/>
            <a:ext cx="667111" cy="50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82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SZOLGÁLTATÁS TARTALOM  III.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784976" cy="554461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hu-HU" sz="18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b="1" dirty="0" smtClean="0"/>
              <a:t>A </a:t>
            </a:r>
            <a:r>
              <a:rPr lang="hu-HU" sz="1800" b="1" dirty="0"/>
              <a:t>szolgáltatás elemeinek nyújtására vonatkozó </a:t>
            </a:r>
            <a:r>
              <a:rPr lang="hu-HU" sz="1800" b="1" dirty="0" smtClean="0"/>
              <a:t>szabályok: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A </a:t>
            </a:r>
            <a:r>
              <a:rPr lang="hu-HU" sz="1800" b="1" dirty="0"/>
              <a:t>támogatott lakhatásban biztosított egészségügyi ellátás</a:t>
            </a:r>
            <a:r>
              <a:rPr lang="hu-HU" sz="1800" dirty="0"/>
              <a:t> keretében a </a:t>
            </a:r>
            <a:r>
              <a:rPr lang="hu-HU" sz="1800" b="1" dirty="0"/>
              <a:t>szakorvosi, illetve sürgősségi ellátáshoz, a kórházi kezeléséhez</a:t>
            </a:r>
            <a:r>
              <a:rPr lang="hu-HU" sz="1800" dirty="0"/>
              <a:t> való hozzájutásáról valamint a </a:t>
            </a:r>
            <a:r>
              <a:rPr lang="hu-HU" sz="1800" b="1" dirty="0"/>
              <a:t>gyógyászati segédeszközök biztosításáról</a:t>
            </a:r>
            <a:r>
              <a:rPr lang="hu-HU" sz="1800" dirty="0"/>
              <a:t> kell gondoskodni a </a:t>
            </a:r>
            <a:r>
              <a:rPr lang="hu-HU" sz="1800" b="1" dirty="0"/>
              <a:t>komplex szükségletfelmérés eredménye alapján</a:t>
            </a:r>
            <a:r>
              <a:rPr lang="hu-HU" sz="1800" dirty="0"/>
              <a:t>. </a:t>
            </a:r>
            <a:endParaRPr lang="hu-HU" sz="18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/>
              <a:t>A gyógyászati segédeszközök költségeit az igénybevevő viseli. Amennyiben a gyógyászati segédeszközök költségeinek viselésére az igénybevevő jövedelmi helyzete alapján nem képes, azt az intézmény viseli. </a:t>
            </a:r>
            <a:endParaRPr lang="hu-HU" sz="18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/>
              <a:t>Az R. 9. számú melléklet szerinti nyilvántartó lapot a komplex szükségletfelmérés eredménye alapján kell kitölteni az ellátás megkezdésekor, valamint a nyilvántartó lapon szereplő adatokban bekövetkező változások esetén. (R. új 110/I. §)</a:t>
            </a:r>
          </a:p>
          <a:p>
            <a:pPr marL="0" lvl="0" indent="0" algn="just">
              <a:buClr>
                <a:schemeClr val="accent3">
                  <a:lumMod val="75000"/>
                </a:schemeClr>
              </a:buClr>
              <a:buNone/>
            </a:pPr>
            <a:endParaRPr lang="hu-HU" sz="1600" dirty="0"/>
          </a:p>
        </p:txBody>
      </p:sp>
      <p:pic>
        <p:nvPicPr>
          <p:cNvPr id="7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3" y="5470027"/>
            <a:ext cx="667111" cy="50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églalap 7"/>
          <p:cNvSpPr/>
          <p:nvPr/>
        </p:nvSpPr>
        <p:spPr>
          <a:xfrm>
            <a:off x="1251314" y="5470027"/>
            <a:ext cx="7497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chemeClr val="accent3">
                  <a:lumMod val="75000"/>
                </a:schemeClr>
              </a:buClr>
            </a:pPr>
            <a:r>
              <a:rPr lang="hu-HU" i="1" dirty="0"/>
              <a:t>[Megjegyzés: </a:t>
            </a:r>
            <a:r>
              <a:rPr lang="hu-HU" i="1" dirty="0" smtClean="0"/>
              <a:t>A gyógyszerelést ki és hogyan végzi? Gyógyszer tárolás? Gyógyszer adagolás? </a:t>
            </a:r>
            <a:r>
              <a:rPr lang="hu-HU" i="1" dirty="0"/>
              <a:t>]</a:t>
            </a:r>
            <a:endParaRPr lang="hu-HU" i="1" dirty="0" smtClean="0"/>
          </a:p>
        </p:txBody>
      </p:sp>
    </p:spTree>
    <p:extLst>
      <p:ext uri="{BB962C8B-B14F-4D97-AF65-F5344CB8AC3E}">
        <p14:creationId xmlns:p14="http://schemas.microsoft.com/office/powerpoint/2010/main" val="39152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SZOLGÁLTATÁS TARTALOM IV.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8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2000" b="1" dirty="0"/>
              <a:t>A támogatott lakhatás esetén nem alkalmazandó szabályok:</a:t>
            </a:r>
            <a:endParaRPr lang="hu-HU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/>
              <a:t>Nem alkalmazandó az R. 6. § (1)–(5) és (12) bekezdés, valamint az R. 40-58. §</a:t>
            </a:r>
            <a:r>
              <a:rPr lang="hu-HU" sz="1800" dirty="0" err="1"/>
              <a:t>-ban</a:t>
            </a:r>
            <a:r>
              <a:rPr lang="hu-HU" sz="1800" dirty="0"/>
              <a:t> foglalt rendelkezések.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/>
              <a:t>[Megjegyzés, tehát nem kell alkalmazni az Általános személyi feltételek címszó alatt szereplő 50, illetve 80%-os szakképesítési arányra, a 2. számú melléklet szerinti létszámnorma támogatott lakatásra vonatkozón kívüli egyéb rendelkezéseire, a 3. számú melléklet szerinti képesítési előírásokra, a felmentésre vonatkozó szabályokat.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/>
              <a:t>Nem kell továbbá alkalmazni a III. fejezet Intézményi ellátások 1. cím Általános rendelkezések alatt az alábbi címszavak alatt található szabályokat, melyek az alábbiak: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400" i="1" dirty="0"/>
              <a:t>Az intézmény tárgyi </a:t>
            </a:r>
            <a:r>
              <a:rPr lang="hu-HU" sz="1400" i="1" dirty="0" smtClean="0"/>
              <a:t>feltételei, Az </a:t>
            </a:r>
            <a:r>
              <a:rPr lang="hu-HU" sz="1400" i="1" dirty="0"/>
              <a:t>intézmény </a:t>
            </a:r>
            <a:r>
              <a:rPr lang="hu-HU" sz="1400" i="1" dirty="0" smtClean="0"/>
              <a:t>szolgáltatásai, Étkeztetés megszervezése, Ruházat</a:t>
            </a:r>
            <a:r>
              <a:rPr lang="hu-HU" sz="1400" i="1" dirty="0"/>
              <a:t>, textília </a:t>
            </a:r>
            <a:r>
              <a:rPr lang="hu-HU" sz="1400" i="1" dirty="0" smtClean="0"/>
              <a:t>biztosítása, Egészségügyi ellátás, A </a:t>
            </a:r>
            <a:r>
              <a:rPr lang="hu-HU" sz="1400" i="1" dirty="0"/>
              <a:t>mentálhigiénés ellátás </a:t>
            </a:r>
            <a:r>
              <a:rPr lang="hu-HU" sz="1400" i="1" dirty="0" smtClean="0"/>
              <a:t>biztosítása, </a:t>
            </a:r>
            <a:r>
              <a:rPr lang="hu-HU" sz="1400" i="1" dirty="0" err="1" smtClean="0"/>
              <a:t>Szocioterápiás</a:t>
            </a:r>
            <a:r>
              <a:rPr lang="hu-HU" sz="1400" i="1" dirty="0" smtClean="0"/>
              <a:t> </a:t>
            </a:r>
            <a:r>
              <a:rPr lang="hu-HU" sz="1400" i="1" dirty="0"/>
              <a:t>foglalkozások szervezése címszavak alatt található szabályok.]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Csak </a:t>
            </a:r>
            <a:r>
              <a:rPr lang="hu-HU" sz="1800" dirty="0"/>
              <a:t>a legfeljebb ötven fő elhelyezésére szolgáló lakások, épületek együttesében biztosított lakhatási szolgáltatás (Szt. 75. § (2) bekezdés c) pontja szerinti) esetén kell alkalmazni az R. 60–61. § szerinti érték és vagyonmegőrzésre vonatkozó rendelkezéseket.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800" dirty="0" smtClean="0"/>
              <a:t>Az </a:t>
            </a:r>
            <a:r>
              <a:rPr lang="hu-HU" sz="1800" dirty="0"/>
              <a:t>R. 100. §</a:t>
            </a:r>
            <a:r>
              <a:rPr lang="hu-HU" sz="1800" dirty="0" err="1"/>
              <a:t>-ban</a:t>
            </a:r>
            <a:r>
              <a:rPr lang="hu-HU" sz="1800" dirty="0"/>
              <a:t>, a 101. §</a:t>
            </a:r>
            <a:r>
              <a:rPr lang="hu-HU" sz="1800" dirty="0" err="1"/>
              <a:t>-ban</a:t>
            </a:r>
            <a:r>
              <a:rPr lang="hu-HU" sz="1800" dirty="0"/>
              <a:t>, továbbá a 101/A. §</a:t>
            </a:r>
            <a:r>
              <a:rPr lang="hu-HU" sz="1800" dirty="0" err="1"/>
              <a:t>-ban</a:t>
            </a:r>
            <a:r>
              <a:rPr lang="hu-HU" sz="1800" dirty="0"/>
              <a:t> foglalt rendelkezéseket, azaz a fogyatékos személyek, pszichiátriai és szenvedélybetegek lakóotthonára vonatkozó különös szabályokat, valamint a korlátozó intézkedésre vonatkozó rendelkezéseket alkalmazni kell, azzal, hogy a fogyatékos személyek lakóotthona, a lakóotthon, a pszichiátriai betegek, szenvedélybetegek és fogyatékos személyek bentlakásos intézménye alatt támogatott lakhatást kell érteni. </a:t>
            </a:r>
            <a:r>
              <a:rPr lang="hu-HU" sz="1800" i="1" dirty="0"/>
              <a:t>(R. 40. § új (8) bekezdés</a:t>
            </a:r>
            <a:r>
              <a:rPr lang="hu-HU" sz="1800" i="1" dirty="0" smtClean="0"/>
              <a:t>)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61648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634082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SZEMÉLYI FELTÉTELEK</a:t>
            </a:r>
            <a:b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1/2000</a:t>
            </a:r>
            <a:r>
              <a:rPr lang="hu-H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(I.7.) SZCSM </a:t>
            </a:r>
            <a:r>
              <a:rPr lang="hu-H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RENDELET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5552F-B39C-42E1-ACC4-88EA6BEF987C}" type="slidenum">
              <a:rPr lang="hu-HU" smtClean="0"/>
              <a:pPr/>
              <a:t>9</a:t>
            </a:fld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688632"/>
          </a:xfrm>
        </p:spPr>
        <p:txBody>
          <a:bodyPr>
            <a:noAutofit/>
          </a:bodyPr>
          <a:lstStyle/>
          <a:p>
            <a:pPr marL="1588" indent="0" algn="just">
              <a:spcBef>
                <a:spcPts val="0"/>
              </a:spcBef>
              <a:buNone/>
            </a:pPr>
            <a:r>
              <a:rPr lang="hu-HU" sz="1600" b="1" dirty="0"/>
              <a:t>Támogatott lakhatás személyi feltételeire vonatkozó előírások </a:t>
            </a:r>
            <a:r>
              <a:rPr lang="hu-HU" sz="1600" dirty="0"/>
              <a:t>(R. új 110/G. §, 2. számú melléklet II. 2. pontja új G) pont, 2. számú melléklet Kiegészítő szabályok része új 12. </a:t>
            </a:r>
            <a:r>
              <a:rPr lang="hu-HU" sz="1600" dirty="0" smtClean="0"/>
              <a:t>pont)</a:t>
            </a:r>
          </a:p>
          <a:p>
            <a:pPr marL="1588" indent="0" algn="just">
              <a:spcBef>
                <a:spcPts val="0"/>
              </a:spcBef>
              <a:buNone/>
            </a:pPr>
            <a:r>
              <a:rPr lang="hu-HU" sz="1600" dirty="0" smtClean="0"/>
              <a:t>Az </a:t>
            </a:r>
            <a:r>
              <a:rPr lang="hu-HU" sz="1600" b="1" dirty="0"/>
              <a:t>esetvitelt és a kísérő támogatást biztosító munkatársat a támogatott lakhatás fenntartója biztosítja</a:t>
            </a:r>
            <a:r>
              <a:rPr lang="hu-HU" sz="1600" dirty="0"/>
              <a:t>. </a:t>
            </a:r>
            <a:r>
              <a:rPr lang="hu-HU" sz="1600" dirty="0" smtClean="0"/>
              <a:t> Amennyiben </a:t>
            </a:r>
            <a:r>
              <a:rPr lang="hu-HU" sz="1600" dirty="0"/>
              <a:t>a szolgáltatás személyi feltételeinek előírásai lehetővé teszik, </a:t>
            </a:r>
            <a:r>
              <a:rPr lang="hu-HU" sz="1600" b="1" dirty="0"/>
              <a:t>az esetvitelt és a kísérő támogatást az intézményvezető is </a:t>
            </a:r>
            <a:r>
              <a:rPr lang="hu-HU" sz="1600" b="1" dirty="0" smtClean="0"/>
              <a:t>elláthatja</a:t>
            </a:r>
            <a:r>
              <a:rPr lang="hu-HU" sz="1600" dirty="0" smtClean="0"/>
              <a:t>.</a:t>
            </a:r>
          </a:p>
          <a:p>
            <a:pPr marL="1588" indent="0" algn="just">
              <a:spcBef>
                <a:spcPts val="0"/>
              </a:spcBef>
              <a:buNone/>
            </a:pPr>
            <a:r>
              <a:rPr lang="hu-HU" sz="1600" dirty="0" smtClean="0"/>
              <a:t>Az </a:t>
            </a:r>
            <a:r>
              <a:rPr lang="hu-HU" sz="1600" dirty="0"/>
              <a:t>intézmény vezetője minden igénybevevő számára kijelöli az esetvitelért felelős személyt (a továbbiakban: esetfelelős</a:t>
            </a:r>
            <a:r>
              <a:rPr lang="hu-HU" sz="1600" dirty="0" smtClean="0"/>
              <a:t>). Az </a:t>
            </a:r>
            <a:r>
              <a:rPr lang="hu-HU" sz="1600" dirty="0"/>
              <a:t>esetfelelős az ellátást igénybevevő egyéni szolgáltatási tervében meghatározott célokért és tevékenységekért felelős. </a:t>
            </a:r>
            <a:r>
              <a:rPr lang="hu-HU" sz="1600" b="1" dirty="0"/>
              <a:t>Egy esetfelelőshöz egyszerre </a:t>
            </a:r>
            <a:r>
              <a:rPr lang="hu-HU" sz="1600" b="1" dirty="0" smtClean="0"/>
              <a:t>12 </a:t>
            </a:r>
            <a:r>
              <a:rPr lang="hu-HU" sz="1600" b="1" dirty="0"/>
              <a:t>ellátott tartozhat</a:t>
            </a:r>
            <a:r>
              <a:rPr lang="hu-HU" sz="1600" b="1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 smtClean="0"/>
              <a:t>A </a:t>
            </a:r>
            <a:r>
              <a:rPr lang="hu-HU" sz="1600" dirty="0"/>
              <a:t>támogatott lakhatás tekintetében a fenntartónak a működés megkezdésének időpontjában, illetve az azt követő három hónapban a 2. számú melléklet II. 2. G) pont szerinti személyi feltételekkel kell rendelkeznie, azaz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 smtClean="0"/>
              <a:t>intézményvezető</a:t>
            </a:r>
            <a:r>
              <a:rPr lang="hu-HU" sz="1600" dirty="0"/>
              <a:t>						</a:t>
            </a:r>
            <a:r>
              <a:rPr lang="hu-HU" sz="1600" dirty="0" smtClean="0"/>
              <a:t>	1 fő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 smtClean="0"/>
              <a:t>esetfelelős </a:t>
            </a:r>
            <a:r>
              <a:rPr lang="hu-HU" sz="1600" dirty="0"/>
              <a:t>(amennyiben nem az intézményvezető látja el)			1 </a:t>
            </a:r>
            <a:r>
              <a:rPr lang="hu-HU" sz="1600" dirty="0" smtClean="0"/>
              <a:t>fő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 smtClean="0"/>
              <a:t>kísérő </a:t>
            </a:r>
            <a:r>
              <a:rPr lang="hu-HU" sz="1600" dirty="0"/>
              <a:t>támogatást biztosító munkatárs </a:t>
            </a:r>
            <a:endParaRPr lang="hu-HU" sz="1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 smtClean="0"/>
              <a:t>(</a:t>
            </a:r>
            <a:r>
              <a:rPr lang="hu-HU" sz="1600" dirty="0"/>
              <a:t>amennyiben nem az intézményvezető/esetfelelős látja el)			1 fő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dirty="0"/>
              <a:t>Ezt követően a létszámfeltételeket a 14. számú melléklet szerint a szolgáltatás biztosításához szükséges óraszám/létszámnak az összes ellátottra számított összege határozza meg. A személyi feltételekben történő változást - a bentlakásos intézményekre a 10. pontban meghatározottak szerint - a működést engedélyező szervnek be kell jelenteni. (R. 2. számú melléklet II. 2. pont új G) pont, kiegészítő szabályok új 12. pont</a:t>
            </a:r>
            <a:r>
              <a:rPr lang="hu-HU" sz="1600" dirty="0" smtClean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1600" i="1" dirty="0"/>
              <a:t>	</a:t>
            </a:r>
            <a:r>
              <a:rPr lang="hu-HU" sz="1600" i="1" dirty="0" smtClean="0"/>
              <a:t>[Megjegyzés: strukturális problémák, képesítési előírások hiánya]</a:t>
            </a:r>
            <a:endParaRPr lang="hu-HU" sz="1600" i="1" dirty="0"/>
          </a:p>
          <a:p>
            <a:pPr marL="45720" indent="0">
              <a:spcBef>
                <a:spcPts val="0"/>
              </a:spcBef>
              <a:buNone/>
            </a:pPr>
            <a:endParaRPr lang="hu-HU" sz="1600" dirty="0"/>
          </a:p>
        </p:txBody>
      </p:sp>
      <p:pic>
        <p:nvPicPr>
          <p:cNvPr id="5" name="Picture 2" descr="http://www.jaszalsoszentgyorgy.hu/wp-content/uploads/figyelem-sminkverseny-139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07503"/>
            <a:ext cx="667111" cy="50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4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észvé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3745</TotalTime>
  <Words>2572</Words>
  <Application>Microsoft Office PowerPoint</Application>
  <PresentationFormat>Diavetítés a képernyőre (4:3 oldalarány)</PresentationFormat>
  <Paragraphs>262</Paragraphs>
  <Slides>19</Slides>
  <Notes>12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Részvény</vt:lpstr>
      <vt:lpstr>JOGSZABÁLYI ANOMÁLIÁK A TÁMOGATOTT LAKHATÁS TEKINTETÉBEN</vt:lpstr>
      <vt:lpstr>MŰKÖDTETÉS ÁLTALÁNOS  KERETSZABÁLYAI SZOCIÁLIS TÖRVÉNY</vt:lpstr>
      <vt:lpstr>SZOLGÁLTATÁS BIZTOSÍTÁSÁNAK SZABÁLYAI I. SZOCIÁLIS TÖRVÉNY</vt:lpstr>
      <vt:lpstr>SZOLGÁLTATÁS BIZTOSÍTÁSÁNAK SZABÁLYAI II. SZOCIÁLIS TÖRVÉNY</vt:lpstr>
      <vt:lpstr>SZOLGÁLTATÁS TARTALOM I. 1/2000. (I.7.) SZCSM RENDELET</vt:lpstr>
      <vt:lpstr>SZOLGÁLTATÁS TARTALOM  II. 1/2000. (I.7.) SZCSM RENDELET</vt:lpstr>
      <vt:lpstr>SZOLGÁLTATÁS TARTALOM  III. 1/2000. (I.7.) SZCSM RENDELET</vt:lpstr>
      <vt:lpstr>SZOLGÁLTATÁS TARTALOM IV. 1/2000. (I.7.) SZCSM RENDELET</vt:lpstr>
      <vt:lpstr>SZEMÉLYI FELTÉTELEK 1/2000. (I.7.) SZCSM RENDELET</vt:lpstr>
      <vt:lpstr>TÁRGYI FELTÉTELEK I. SZOCIÁLIS TÖRVÉNY, 1/2000. (I.7.) SZCSM RENDELET</vt:lpstr>
      <vt:lpstr>TÁRGYI FELTÉTELEK II. 1/2000. (I.7.) SZCSM RENDELET</vt:lpstr>
      <vt:lpstr>INTÉZMÉNYI DOKUMENTÁCIÓ 1/2000. (I.7.) SZCSM RENDELET</vt:lpstr>
      <vt:lpstr>ELLÁTOTTI DOKUMENTÁCIÓ 1/2000. (I.7.) SZCSM RENDELET</vt:lpstr>
      <vt:lpstr>JOGOSULTSÁGI FELTÉTELEK I. 1/2000. (I.7.) SZCSM RENDELET</vt:lpstr>
      <vt:lpstr>JOGOSULTSÁGI FELTÉTELEK II. 1/2000. (I.7.) SZCSM RENDELET</vt:lpstr>
      <vt:lpstr>JOGOSULTSÁGI FELTÉTELEK III. 9/1999. (XI. 24.) SZCSM RENDELET</vt:lpstr>
      <vt:lpstr>TÉRÍTÉSI DÍJ I. SZOCIÁLIS TÖRVÉNY, 29/1993. (II.17.) KORM.RENDELET</vt:lpstr>
      <vt:lpstr>TÉRÍTÉSI DÍJ II. SZOCIÁLIS TÖRVÉNY, 29/1993. (II.17.) KORM.RENDELET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JOGSZABÁLYVÁLTOZÁSOK CSALÁDSEGÍTÉS</dc:title>
  <dc:creator>E.Zs imac</dc:creator>
  <cp:lastModifiedBy>Erdős Zsuzsanna</cp:lastModifiedBy>
  <cp:revision>391</cp:revision>
  <cp:lastPrinted>2013-09-29T10:17:43Z</cp:lastPrinted>
  <dcterms:created xsi:type="dcterms:W3CDTF">2010-11-29T15:25:34Z</dcterms:created>
  <dcterms:modified xsi:type="dcterms:W3CDTF">2013-12-09T17:39:00Z</dcterms:modified>
</cp:coreProperties>
</file>