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6092" autoAdjust="0"/>
  </p:normalViewPr>
  <p:slideViewPr>
    <p:cSldViewPr>
      <p:cViewPr>
        <p:scale>
          <a:sx n="70" d="100"/>
          <a:sy n="70" d="100"/>
        </p:scale>
        <p:origin x="-13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D6C3F-9DBF-4345-AF5F-B61A83F329E9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0A4D-9891-4A4A-975D-628356CCF7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69CB-25F9-4494-8FAB-22F2CDC034B9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2A42-4B41-4DE4-A1A9-B3E5BDB803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2D84-67B4-46F6-87F2-A0D844F655C1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96573-F5F2-44F2-8318-D0C53A8F6B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5" descr="csí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83388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7" descr="FSZKft logó új szövegg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5876925"/>
            <a:ext cx="8937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9" descr="csí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solidFill>
            <a:schemeClr val="accent1"/>
          </a:solidFill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1135-4EDD-4C7B-B41A-672250E138AA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6847-FBDC-42B5-8731-24387DEB30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50A5-B06F-498C-9A2B-1B96A2309690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76AB-F15A-4F10-96AD-9918F17143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868C-973A-4D91-A33A-E2646E292E95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F4321-AEA8-4087-8219-4DE4F37E580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62BEB-FFA6-4E19-AAC9-9F887F463D2E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5A9B-8873-47DB-B80B-35BCB48B21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DF7C-2717-4F64-A3D4-F82F32D869C6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ABB7-A2A1-4664-BD10-40A3A1CD73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3860-8A3E-4008-9319-8B1658D79F42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38C0-539C-4F60-A7C6-3CA6A31268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3152-FFEB-434F-B1BC-EDAB33DDF5C2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7F6C-0BE1-46AE-8AA7-2C20B421A1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8467-BBD3-49BF-8954-A14B23CE322B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278B7-5E5E-427D-A96A-A2903084E0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3022D6-5BD2-4F98-8674-1368CAFC786C}" type="datetimeFigureOut">
              <a:rPr lang="hu-HU"/>
              <a:pPr>
                <a:defRPr/>
              </a:pPr>
              <a:t>2015.11.23.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E0C241-6C8F-45EE-A40C-32708DA068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itkarsag@fszk.hu" TargetMode="External"/><Relationship Id="rId5" Type="http://schemas.openxmlformats.org/officeDocument/2006/relationships/hyperlink" Target="http://www.fszk.hu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projekt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szk.hu/kepzesek/aktualis-kepzese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4" y="1916832"/>
            <a:ext cx="3767838" cy="19442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04680"/>
            <a:ext cx="3112174" cy="8843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820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1560" y="4581128"/>
            <a:ext cx="793671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500" b="1" dirty="0" smtClean="0"/>
              <a:t>„KAPASZKODÓ” SZOCIÁLIS BÖRZE</a:t>
            </a:r>
          </a:p>
          <a:p>
            <a:pPr algn="ctr"/>
            <a:r>
              <a:rPr lang="hu-HU" sz="2000" b="1" dirty="0" smtClean="0"/>
              <a:t>2015. november 24.</a:t>
            </a:r>
          </a:p>
          <a:p>
            <a:pPr algn="ctr"/>
            <a:endParaRPr lang="hu-HU" sz="2500" b="1" dirty="0" smtClean="0"/>
          </a:p>
          <a:p>
            <a:pPr algn="ctr"/>
            <a:r>
              <a:rPr lang="hu-HU" sz="2500" b="1" dirty="0" smtClean="0">
                <a:solidFill>
                  <a:srgbClr val="005392"/>
                </a:solidFill>
              </a:rPr>
              <a:t>Szakmai programok és kihívások az FSZK jelenében és jövőjében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Szakmai kihívások</a:t>
            </a:r>
            <a:endParaRPr lang="hu-HU" b="1" dirty="0" smtClean="0"/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  <p:sp>
        <p:nvSpPr>
          <p:cNvPr id="3" name="AutoShape 2" descr="A(z) kapcsolat_építés_gyak_modell.jpg megjeleníté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4" y="1196752"/>
            <a:ext cx="8584505" cy="55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14084" y="1412776"/>
            <a:ext cx="4185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+mn-lt"/>
              </a:rPr>
              <a:t>Intézményi férőhely kiváltás</a:t>
            </a:r>
          </a:p>
          <a:p>
            <a:endParaRPr lang="hu-HU" sz="1200" b="1" dirty="0">
              <a:solidFill>
                <a:srgbClr val="00B05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+mn-lt"/>
              </a:rPr>
              <a:t>Egyenlő esélyű hozzáférés</a:t>
            </a:r>
          </a:p>
          <a:p>
            <a:endParaRPr lang="hu-HU" sz="1200" b="1" dirty="0">
              <a:solidFill>
                <a:srgbClr val="00B05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B050"/>
                </a:solidFill>
                <a:latin typeface="+mn-lt"/>
              </a:rPr>
              <a:t>Célcsoport-specifikus szolgáltatások</a:t>
            </a:r>
            <a:endParaRPr lang="hu-HU" sz="22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14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94" y="1916832"/>
            <a:ext cx="3767838" cy="19442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04680"/>
            <a:ext cx="3112174" cy="8843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9144000" cy="820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1560" y="4581128"/>
            <a:ext cx="79367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000" b="1" dirty="0" smtClean="0">
                <a:solidFill>
                  <a:srgbClr val="005392"/>
                </a:solidFill>
                <a:latin typeface="+mn-lt"/>
              </a:rPr>
              <a:t>KÖSZÖNÖM A FIGYELMET!</a:t>
            </a:r>
          </a:p>
          <a:p>
            <a:pPr algn="r"/>
            <a:endParaRPr lang="hu-HU" sz="3000" b="1" dirty="0">
              <a:solidFill>
                <a:srgbClr val="005392"/>
              </a:solidFill>
              <a:latin typeface="+mn-lt"/>
            </a:endParaRPr>
          </a:p>
          <a:p>
            <a:pPr algn="r"/>
            <a:r>
              <a:rPr lang="hu-HU" sz="2500" dirty="0" err="1" smtClean="0">
                <a:latin typeface="+mn-lt"/>
                <a:hlinkClick r:id="rId5"/>
              </a:rPr>
              <a:t>www.fszk.hu</a:t>
            </a:r>
            <a:endParaRPr lang="hu-HU" sz="2500" dirty="0" smtClean="0">
              <a:latin typeface="+mn-lt"/>
            </a:endParaRPr>
          </a:p>
          <a:p>
            <a:pPr algn="r"/>
            <a:r>
              <a:rPr lang="hu-HU" sz="2500" dirty="0" err="1" smtClean="0">
                <a:latin typeface="+mn-lt"/>
                <a:hlinkClick r:id="rId6"/>
              </a:rPr>
              <a:t>titkarsag</a:t>
            </a:r>
            <a:r>
              <a:rPr lang="hu-HU" sz="2500" dirty="0" smtClean="0">
                <a:latin typeface="+mn-lt"/>
                <a:hlinkClick r:id="rId6"/>
              </a:rPr>
              <a:t>@</a:t>
            </a:r>
            <a:r>
              <a:rPr lang="hu-HU" sz="2500" dirty="0" err="1" smtClean="0">
                <a:latin typeface="+mn-lt"/>
                <a:hlinkClick r:id="rId6"/>
              </a:rPr>
              <a:t>fszk.hu</a:t>
            </a:r>
            <a:r>
              <a:rPr lang="hu-HU" sz="2500" dirty="0" smtClean="0">
                <a:latin typeface="+mn-lt"/>
              </a:rPr>
              <a:t> </a:t>
            </a:r>
            <a:endParaRPr lang="hu-HU" sz="2500" dirty="0">
              <a:latin typeface="+mn-lt"/>
            </a:endParaRPr>
          </a:p>
          <a:p>
            <a:pPr algn="r"/>
            <a:endParaRPr lang="hu-HU" sz="2500" b="1" dirty="0" smtClean="0">
              <a:solidFill>
                <a:srgbClr val="0053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7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Bemutatkozik az FSZK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400" dirty="0" smtClean="0"/>
          </a:p>
          <a:p>
            <a:pPr marL="0" indent="0" algn="just">
              <a:buNone/>
            </a:pPr>
            <a:r>
              <a:rPr lang="hu-HU" sz="2200" dirty="0" smtClean="0"/>
              <a:t>Az FSZK feladata a fogyatékos személyek </a:t>
            </a:r>
            <a:r>
              <a:rPr lang="hu-HU" sz="2200" b="1" dirty="0" smtClean="0">
                <a:solidFill>
                  <a:srgbClr val="FF0000"/>
                </a:solidFill>
              </a:rPr>
              <a:t>esélyegyenlőség</a:t>
            </a:r>
            <a:r>
              <a:rPr lang="hu-HU" sz="2200" dirty="0" smtClean="0"/>
              <a:t>ének, </a:t>
            </a:r>
            <a:r>
              <a:rPr lang="hu-HU" sz="2200" b="1" dirty="0" smtClean="0">
                <a:solidFill>
                  <a:srgbClr val="FF0000"/>
                </a:solidFill>
              </a:rPr>
              <a:t>társadalmi integráció</a:t>
            </a:r>
            <a:r>
              <a:rPr lang="hu-HU" sz="2200" dirty="0" smtClean="0"/>
              <a:t>jának és </a:t>
            </a:r>
            <a:r>
              <a:rPr lang="hu-HU" sz="2200" b="1" dirty="0" smtClean="0">
                <a:solidFill>
                  <a:srgbClr val="FF0000"/>
                </a:solidFill>
              </a:rPr>
              <a:t>komplex (re)habilitáció</a:t>
            </a:r>
            <a:r>
              <a:rPr lang="hu-HU" sz="2200" dirty="0" smtClean="0"/>
              <a:t>jának elősegítése, a komplex rehabilitációban közreműködők tevékenységének összehangolása. 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4116773"/>
            <a:ext cx="9121959" cy="253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Bemutatkozik az FSZK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u-HU" sz="2200" dirty="0" smtClean="0"/>
              <a:t>Közel 20 éves múlt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200" dirty="0" smtClean="0"/>
              <a:t>Hazai és EU-s fejlesztések valamennyi fogyatékossági területen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200" dirty="0" smtClean="0"/>
              <a:t>Teljes életkori spektrum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200" dirty="0" smtClean="0"/>
              <a:t>Összekötő kapocs a terep és az államigazgatás között</a:t>
            </a:r>
          </a:p>
          <a:p>
            <a:pPr marL="0" indent="0">
              <a:buNone/>
            </a:pPr>
            <a:endParaRPr lang="hu-HU" sz="2200" dirty="0"/>
          </a:p>
          <a:p>
            <a:pPr marL="0" indent="0" algn="just">
              <a:buNone/>
            </a:pPr>
            <a:r>
              <a:rPr lang="hu-HU" sz="2200" dirty="0" smtClean="0"/>
              <a:t>Az FSZK céljait, mint </a:t>
            </a:r>
            <a:r>
              <a:rPr lang="hu-HU" sz="2200" dirty="0"/>
              <a:t>nagy </a:t>
            </a:r>
            <a:r>
              <a:rPr lang="hu-HU" sz="2200" b="1" dirty="0">
                <a:solidFill>
                  <a:srgbClr val="FF0000"/>
                </a:solidFill>
              </a:rPr>
              <a:t>szakmai tudásbázis</a:t>
            </a:r>
            <a:r>
              <a:rPr lang="hu-HU" sz="2200" dirty="0"/>
              <a:t>sal </a:t>
            </a:r>
            <a:r>
              <a:rPr lang="hu-HU" sz="2200" dirty="0" smtClean="0"/>
              <a:t>rendelkező, </a:t>
            </a:r>
            <a:r>
              <a:rPr lang="hu-HU" sz="2200" dirty="0"/>
              <a:t>módszertani </a:t>
            </a:r>
            <a:r>
              <a:rPr lang="hu-HU" sz="2200" b="1" dirty="0">
                <a:solidFill>
                  <a:srgbClr val="FF0000"/>
                </a:solidFill>
              </a:rPr>
              <a:t>fejlesztések</a:t>
            </a:r>
            <a:r>
              <a:rPr lang="hu-HU" sz="2200" dirty="0"/>
              <a:t>et</a:t>
            </a:r>
            <a:r>
              <a:rPr lang="hu-HU" sz="2200" b="1" dirty="0">
                <a:solidFill>
                  <a:srgbClr val="FF0000"/>
                </a:solidFill>
              </a:rPr>
              <a:t> </a:t>
            </a:r>
            <a:r>
              <a:rPr lang="hu-HU" sz="2200" dirty="0"/>
              <a:t>generáló, szakmai </a:t>
            </a:r>
            <a:r>
              <a:rPr lang="hu-HU" sz="2200" b="1" dirty="0">
                <a:solidFill>
                  <a:srgbClr val="FF0000"/>
                </a:solidFill>
              </a:rPr>
              <a:t>műhelyek</a:t>
            </a:r>
            <a:r>
              <a:rPr lang="hu-HU" sz="2200" dirty="0"/>
              <a:t>et működtető és </a:t>
            </a:r>
            <a:r>
              <a:rPr lang="hu-HU" sz="2200" b="1" dirty="0" err="1">
                <a:solidFill>
                  <a:srgbClr val="FF0000"/>
                </a:solidFill>
              </a:rPr>
              <a:t>felnőttképző</a:t>
            </a:r>
            <a:r>
              <a:rPr lang="hu-HU" sz="2200" b="1" dirty="0">
                <a:solidFill>
                  <a:srgbClr val="FF0000"/>
                </a:solidFill>
              </a:rPr>
              <a:t> intézmény</a:t>
            </a:r>
            <a:r>
              <a:rPr lang="hu-HU" sz="2200" dirty="0"/>
              <a:t>, továbbá mint </a:t>
            </a:r>
            <a:r>
              <a:rPr lang="hu-HU" sz="2200" b="1" dirty="0">
                <a:solidFill>
                  <a:srgbClr val="FF0000"/>
                </a:solidFill>
              </a:rPr>
              <a:t>pályáztató szervezet</a:t>
            </a:r>
            <a:r>
              <a:rPr lang="hu-HU" sz="2200" dirty="0"/>
              <a:t> valósítja meg.</a:t>
            </a:r>
            <a:endParaRPr lang="hu-HU" sz="2200" dirty="0" smtClean="0"/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245053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Bemutatkozik az FSZK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Együttműködések</a:t>
            </a:r>
          </a:p>
          <a:p>
            <a:pPr marL="0" indent="0">
              <a:buNone/>
            </a:pPr>
            <a:endParaRPr lang="hu-HU" sz="1500" dirty="0" smtClean="0"/>
          </a:p>
          <a:p>
            <a:r>
              <a:rPr lang="hu-HU" sz="2200" b="1" dirty="0" smtClean="0">
                <a:solidFill>
                  <a:srgbClr val="005392"/>
                </a:solidFill>
              </a:rPr>
              <a:t>Emberi Erőforrások Minisztériuma (EMMI) </a:t>
            </a:r>
            <a:r>
              <a:rPr lang="hu-HU" sz="2200" dirty="0" smtClean="0"/>
              <a:t>– szociális terület, köznevelés, egészségügy</a:t>
            </a:r>
          </a:p>
          <a:p>
            <a:r>
              <a:rPr lang="hu-HU" sz="2200" b="1" dirty="0" smtClean="0">
                <a:solidFill>
                  <a:srgbClr val="005392"/>
                </a:solidFill>
              </a:rPr>
              <a:t>Érdekvédelmi, civil szervezetek </a:t>
            </a:r>
            <a:r>
              <a:rPr lang="hu-HU" sz="2200" dirty="0" smtClean="0"/>
              <a:t>– innovációk, lobbi</a:t>
            </a:r>
          </a:p>
          <a:p>
            <a:r>
              <a:rPr lang="hu-HU" sz="2200" b="1" dirty="0" smtClean="0">
                <a:solidFill>
                  <a:srgbClr val="005392"/>
                </a:solidFill>
              </a:rPr>
              <a:t>Eötvös Loránd Tudományegyetem (ELTE) </a:t>
            </a:r>
            <a:r>
              <a:rPr lang="hu-HU" sz="2200" dirty="0" smtClean="0"/>
              <a:t>– gyógypedagógia, társadalomtudomány</a:t>
            </a:r>
          </a:p>
          <a:p>
            <a:r>
              <a:rPr lang="hu-HU" sz="2200" b="1" dirty="0" smtClean="0">
                <a:solidFill>
                  <a:srgbClr val="005392"/>
                </a:solidFill>
              </a:rPr>
              <a:t>Szociális és Gyermekvédelmi Főigazgatóság (SZGYF) </a:t>
            </a:r>
            <a:r>
              <a:rPr lang="hu-HU" sz="2200" dirty="0" smtClean="0"/>
              <a:t>– kiváltás </a:t>
            </a:r>
          </a:p>
          <a:p>
            <a:r>
              <a:rPr lang="hu-HU" sz="2200" b="1" dirty="0" smtClean="0">
                <a:solidFill>
                  <a:srgbClr val="005392"/>
                </a:solidFill>
              </a:rPr>
              <a:t>Nemzeti Rehabilitációs és Szociális Hivatal (NRSZH) </a:t>
            </a:r>
            <a:r>
              <a:rPr lang="hu-HU" sz="2200" dirty="0" smtClean="0"/>
              <a:t>– foglakozási rehabilitáció</a:t>
            </a:r>
          </a:p>
          <a:p>
            <a:r>
              <a:rPr lang="hu-HU" sz="2200" b="1" dirty="0" smtClean="0">
                <a:solidFill>
                  <a:srgbClr val="005392"/>
                </a:solidFill>
              </a:rPr>
              <a:t>Történelmi egyházak </a:t>
            </a:r>
            <a:r>
              <a:rPr lang="hu-HU" sz="2200" dirty="0" smtClean="0"/>
              <a:t>– tapasztalatcsere, szolgáltatások</a:t>
            </a:r>
          </a:p>
          <a:p>
            <a:r>
              <a:rPr lang="hu-HU" sz="2200" b="1" dirty="0" smtClean="0">
                <a:solidFill>
                  <a:srgbClr val="005392"/>
                </a:solidFill>
              </a:rPr>
              <a:t>Nemzetközi kapcsolatok </a:t>
            </a:r>
            <a:r>
              <a:rPr lang="hu-HU" sz="2200" dirty="0" smtClean="0"/>
              <a:t>– E2C, NAS, Közép-Dánia Régió, stb.</a:t>
            </a:r>
          </a:p>
          <a:p>
            <a:pPr marL="0" indent="0">
              <a:buNone/>
            </a:pPr>
            <a:endParaRPr lang="hu-HU" sz="2200" dirty="0" smtClean="0"/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108873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Bemutatkozik az FSZK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/>
              <a:t>Kapcsolatrendszer</a:t>
            </a:r>
          </a:p>
          <a:p>
            <a:pPr marL="0" indent="0">
              <a:buNone/>
            </a:pPr>
            <a:endParaRPr lang="hu-HU" sz="1500" dirty="0" smtClean="0"/>
          </a:p>
          <a:p>
            <a:r>
              <a:rPr lang="hu-HU" sz="2200" dirty="0" smtClean="0"/>
              <a:t>450 civil szervezet</a:t>
            </a:r>
          </a:p>
          <a:p>
            <a:r>
              <a:rPr lang="hu-HU" sz="2200" dirty="0" smtClean="0"/>
              <a:t>600 szakértő</a:t>
            </a:r>
          </a:p>
          <a:p>
            <a:endParaRPr lang="hu-HU" sz="2200" dirty="0"/>
          </a:p>
          <a:p>
            <a:pPr marL="0" indent="0">
              <a:buNone/>
            </a:pPr>
            <a:r>
              <a:rPr lang="hu-HU" sz="2200" b="1" dirty="0" smtClean="0"/>
              <a:t>Képzett és motivált munkatársak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b="1" dirty="0" smtClean="0"/>
              <a:t>Egyedülálló tapasztalatok </a:t>
            </a:r>
          </a:p>
          <a:p>
            <a:r>
              <a:rPr lang="hu-HU" sz="2200" dirty="0" smtClean="0"/>
              <a:t>szolgáltatásfejlesztés,</a:t>
            </a:r>
          </a:p>
          <a:p>
            <a:r>
              <a:rPr lang="hu-HU" sz="2200" dirty="0"/>
              <a:t>p</a:t>
            </a:r>
            <a:r>
              <a:rPr lang="hu-HU" sz="2200" dirty="0" smtClean="0"/>
              <a:t>rojektgenerálás és –végrehajtás,</a:t>
            </a:r>
          </a:p>
          <a:p>
            <a:r>
              <a:rPr lang="hu-HU" sz="2200" dirty="0"/>
              <a:t>s</a:t>
            </a:r>
            <a:r>
              <a:rPr lang="hu-HU" sz="2200" dirty="0" smtClean="0"/>
              <a:t>zakmaközi együttműködések területén.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66" y="1340768"/>
            <a:ext cx="4476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06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Szakmai tevékenységrendszer 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6380"/>
            <a:ext cx="4431702" cy="30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932040" y="1628800"/>
            <a:ext cx="40324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+mn-lt"/>
              </a:rPr>
              <a:t>Pályáztatási tevékenység</a:t>
            </a:r>
          </a:p>
          <a:p>
            <a:endParaRPr lang="hu-HU" sz="2200" dirty="0" smtClean="0">
              <a:latin typeface="+mn-lt"/>
            </a:endParaRPr>
          </a:p>
          <a:p>
            <a:r>
              <a:rPr lang="hu-HU" sz="2200" dirty="0" smtClean="0">
                <a:latin typeface="+mn-lt"/>
              </a:rPr>
              <a:t>Néhány példa: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+mn-lt"/>
              </a:rPr>
              <a:t>j</a:t>
            </a:r>
            <a:r>
              <a:rPr lang="hu-HU" sz="2200" dirty="0" smtClean="0">
                <a:latin typeface="+mn-lt"/>
              </a:rPr>
              <a:t>elnyelvi tolmácsszolgálatok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+mn-lt"/>
              </a:rPr>
              <a:t>f</a:t>
            </a:r>
            <a:r>
              <a:rPr lang="hu-HU" sz="2200" dirty="0" smtClean="0">
                <a:latin typeface="+mn-lt"/>
              </a:rPr>
              <a:t>ogyatékos </a:t>
            </a:r>
            <a:r>
              <a:rPr lang="hu-HU" sz="2200" dirty="0">
                <a:latin typeface="+mn-lt"/>
              </a:rPr>
              <a:t>személyek </a:t>
            </a:r>
            <a:r>
              <a:rPr lang="hu-HU" sz="2200" dirty="0" smtClean="0">
                <a:latin typeface="+mn-lt"/>
              </a:rPr>
              <a:t>szervezeteinek </a:t>
            </a:r>
            <a:r>
              <a:rPr lang="hu-HU" sz="2200" dirty="0">
                <a:latin typeface="+mn-lt"/>
              </a:rPr>
              <a:t>működési </a:t>
            </a:r>
            <a:r>
              <a:rPr lang="hu-HU" sz="2200" dirty="0" smtClean="0">
                <a:latin typeface="+mn-lt"/>
              </a:rPr>
              <a:t>és </a:t>
            </a:r>
            <a:r>
              <a:rPr lang="hu-HU" sz="2200" dirty="0">
                <a:latin typeface="+mn-lt"/>
              </a:rPr>
              <a:t>szakmai </a:t>
            </a:r>
            <a:r>
              <a:rPr lang="hu-HU" sz="2200" dirty="0" smtClean="0">
                <a:latin typeface="+mn-lt"/>
              </a:rPr>
              <a:t>programjai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n-lt"/>
              </a:rPr>
              <a:t>segítő </a:t>
            </a:r>
            <a:r>
              <a:rPr lang="hu-HU" sz="2200" dirty="0">
                <a:latin typeface="+mn-lt"/>
              </a:rPr>
              <a:t>kutya kiképzéssel foglalkozó </a:t>
            </a:r>
            <a:r>
              <a:rPr lang="hu-HU" sz="2200" dirty="0" smtClean="0">
                <a:latin typeface="+mn-lt"/>
              </a:rPr>
              <a:t>szervezetek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n-lt"/>
              </a:rPr>
              <a:t>autizmus-specifikus nevelés és oktatás támogatása</a:t>
            </a:r>
            <a:endParaRPr lang="hu-HU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n-lt"/>
              </a:rPr>
              <a:t>szülősegítő szolgáltatások</a:t>
            </a:r>
            <a:endParaRPr lang="hu-HU" sz="2200" dirty="0" smtClean="0">
              <a:latin typeface="+mn-lt"/>
            </a:endParaRPr>
          </a:p>
          <a:p>
            <a:endParaRPr lang="hu-HU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4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Szakmai tevékenységrendszer 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1606221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+mn-lt"/>
              </a:rPr>
              <a:t>Szakértői, fejlesztői tevékenység:</a:t>
            </a:r>
            <a:endParaRPr lang="hu-HU" sz="2200" b="1" dirty="0" smtClean="0">
              <a:latin typeface="+mn-lt"/>
            </a:endParaRPr>
          </a:p>
          <a:p>
            <a:endParaRPr lang="hu-HU" sz="2200" dirty="0" smtClean="0">
              <a:latin typeface="+mn-lt"/>
            </a:endParaRPr>
          </a:p>
          <a:p>
            <a:r>
              <a:rPr lang="hu-HU" sz="2200" dirty="0" smtClean="0">
                <a:latin typeface="+mn-lt"/>
              </a:rPr>
              <a:t>Néhány példa: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+mn-lt"/>
              </a:rPr>
              <a:t>n</a:t>
            </a:r>
            <a:r>
              <a:rPr lang="hu-HU" sz="2200" dirty="0" smtClean="0">
                <a:latin typeface="+mn-lt"/>
              </a:rPr>
              <a:t>yilvános, akadálymentes tájékoztató felület létrehozása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n-lt"/>
              </a:rPr>
              <a:t>szakértői támogatás a Szent Lukács </a:t>
            </a:r>
            <a:r>
              <a:rPr lang="hu-HU" sz="2200" dirty="0" err="1" smtClean="0">
                <a:latin typeface="+mn-lt"/>
              </a:rPr>
              <a:t>Görögkatolikus</a:t>
            </a:r>
            <a:r>
              <a:rPr lang="hu-HU" sz="2200" dirty="0" smtClean="0">
                <a:latin typeface="+mn-lt"/>
              </a:rPr>
              <a:t> Szeretetszolgálat intézményrendszerében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latin typeface="+mn-lt"/>
              </a:rPr>
              <a:t>a</a:t>
            </a:r>
            <a:r>
              <a:rPr lang="hu-HU" sz="2200" dirty="0" smtClean="0">
                <a:latin typeface="+mn-lt"/>
              </a:rPr>
              <a:t> súlyosan és halmozottan fogyatékos személyek élethelyzetére és ellátására vonatkozó kutatási terv kidolgozása</a:t>
            </a:r>
            <a:endParaRPr lang="hu-HU" sz="2200" dirty="0" smtClean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802" y="1850168"/>
            <a:ext cx="4297452" cy="330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8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Szakmai tevékenységrendszer 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1606221"/>
            <a:ext cx="82809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+mn-lt"/>
              </a:rPr>
              <a:t>Kiemelt projektek:</a:t>
            </a:r>
            <a:endParaRPr lang="hu-HU" sz="2200" b="1" dirty="0" smtClean="0">
              <a:latin typeface="+mn-lt"/>
            </a:endParaRPr>
          </a:p>
          <a:p>
            <a:endParaRPr lang="hu-HU" sz="2200" dirty="0" smtClean="0">
              <a:latin typeface="+mn-lt"/>
            </a:endParaRPr>
          </a:p>
          <a:p>
            <a:r>
              <a:rPr lang="hu-HU" sz="2200" dirty="0">
                <a:latin typeface="+mn-lt"/>
              </a:rPr>
              <a:t>A </a:t>
            </a:r>
            <a:r>
              <a:rPr lang="hu-HU" sz="2200" dirty="0">
                <a:latin typeface="+mn-lt"/>
              </a:rPr>
              <a:t>fizikai és </a:t>
            </a:r>
            <a:r>
              <a:rPr lang="hu-HU" sz="2200" dirty="0" err="1">
                <a:latin typeface="+mn-lt"/>
              </a:rPr>
              <a:t>info-kommunikációs</a:t>
            </a:r>
            <a:r>
              <a:rPr lang="hu-HU" sz="2200" dirty="0">
                <a:latin typeface="+mn-lt"/>
              </a:rPr>
              <a:t> akadálymentesítés szakmai tudásának </a:t>
            </a:r>
            <a:r>
              <a:rPr lang="hu-HU" sz="2200" dirty="0" smtClean="0">
                <a:latin typeface="+mn-lt"/>
              </a:rPr>
              <a:t>kialakítása - TÁMOP 5.4.5.</a:t>
            </a:r>
            <a:endParaRPr lang="hu-HU" sz="2200" dirty="0">
              <a:latin typeface="+mn-lt"/>
            </a:endParaRPr>
          </a:p>
          <a:p>
            <a:endParaRPr lang="hu-HU" sz="2200" dirty="0" smtClean="0">
              <a:latin typeface="+mn-lt"/>
            </a:endParaRPr>
          </a:p>
          <a:p>
            <a:r>
              <a:rPr lang="hu-HU" sz="2200" b="1" dirty="0" smtClean="0">
                <a:solidFill>
                  <a:srgbClr val="005392"/>
                </a:solidFill>
                <a:latin typeface="+mn-lt"/>
              </a:rPr>
              <a:t>Nyolc </a:t>
            </a:r>
            <a:r>
              <a:rPr lang="hu-HU" sz="2200" b="1" dirty="0">
                <a:solidFill>
                  <a:srgbClr val="005392"/>
                </a:solidFill>
                <a:latin typeface="+mn-lt"/>
              </a:rPr>
              <a:t>Pont</a:t>
            </a:r>
            <a:r>
              <a:rPr lang="hu-HU" sz="2200" dirty="0">
                <a:solidFill>
                  <a:srgbClr val="005392"/>
                </a:solidFill>
                <a:latin typeface="+mn-lt"/>
              </a:rPr>
              <a:t> </a:t>
            </a:r>
            <a:r>
              <a:rPr lang="hu-HU" sz="2200" dirty="0">
                <a:latin typeface="+mn-lt"/>
              </a:rPr>
              <a:t>– Az autista személyek ellátórendszerének országos szintű, komplex innovációja szakmai tanácsadó hálózat és koordinációs központ </a:t>
            </a:r>
            <a:r>
              <a:rPr lang="hu-HU" sz="2200" dirty="0" smtClean="0">
                <a:latin typeface="+mn-lt"/>
              </a:rPr>
              <a:t>kialakításával - TÁMOP-5.4.11</a:t>
            </a:r>
          </a:p>
          <a:p>
            <a:endParaRPr lang="hu-HU" sz="2200" dirty="0">
              <a:latin typeface="+mn-lt"/>
            </a:endParaRPr>
          </a:p>
          <a:p>
            <a:r>
              <a:rPr lang="hu-HU" sz="2200" b="1" dirty="0" smtClean="0">
                <a:solidFill>
                  <a:srgbClr val="005392"/>
                </a:solidFill>
                <a:latin typeface="+mn-lt"/>
              </a:rPr>
              <a:t>Rehabilitáció </a:t>
            </a:r>
            <a:r>
              <a:rPr lang="hu-HU" sz="2200" b="1" dirty="0">
                <a:solidFill>
                  <a:srgbClr val="005392"/>
                </a:solidFill>
                <a:latin typeface="+mn-lt"/>
              </a:rPr>
              <a:t>– Érték – Változás (RÉV)</a:t>
            </a:r>
            <a:r>
              <a:rPr lang="hu-HU" sz="2200" dirty="0">
                <a:solidFill>
                  <a:srgbClr val="005392"/>
                </a:solidFill>
                <a:latin typeface="+mn-lt"/>
              </a:rPr>
              <a:t>: </a:t>
            </a:r>
            <a:r>
              <a:rPr lang="hu-HU" sz="2200" dirty="0">
                <a:latin typeface="+mn-lt"/>
              </a:rPr>
              <a:t>Megváltozott munkaképességű személyek munkaerő-piaci helyzetének elősegítése érdekében történő  rendszerszintű képzési és szolgáltatásfejlesztési </a:t>
            </a:r>
            <a:r>
              <a:rPr lang="hu-HU" sz="2200" dirty="0" smtClean="0">
                <a:latin typeface="+mn-lt"/>
              </a:rPr>
              <a:t>modellprogram - TÁMOP-5.3.8</a:t>
            </a:r>
          </a:p>
          <a:p>
            <a:pPr algn="ctr"/>
            <a:r>
              <a:rPr lang="hu-HU" sz="2200" b="1" dirty="0" err="1" smtClean="0">
                <a:solidFill>
                  <a:srgbClr val="005392"/>
                </a:solidFill>
                <a:latin typeface="+mn-lt"/>
                <a:hlinkClick r:id="rId2"/>
              </a:rPr>
              <a:t>www.revprojekt.hu</a:t>
            </a:r>
            <a:r>
              <a:rPr lang="hu-HU" sz="2200" b="1" dirty="0" smtClean="0">
                <a:solidFill>
                  <a:srgbClr val="005392"/>
                </a:solidFill>
                <a:latin typeface="+mn-lt"/>
              </a:rPr>
              <a:t> </a:t>
            </a:r>
          </a:p>
          <a:p>
            <a:endParaRPr lang="hu-H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419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pPr algn="l"/>
            <a:r>
              <a:rPr lang="hu-HU" b="1" dirty="0" smtClean="0"/>
              <a:t>Szakmai tevékenységrendszer 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0" indent="0">
              <a:buNone/>
            </a:pPr>
            <a:endParaRPr lang="hu-HU" sz="2200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1606221"/>
            <a:ext cx="874846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+mn-lt"/>
              </a:rPr>
              <a:t>Képzések</a:t>
            </a:r>
          </a:p>
          <a:p>
            <a:pPr algn="ctr"/>
            <a:r>
              <a:rPr lang="hu-HU" sz="2200" b="1" dirty="0">
                <a:latin typeface="+mn-lt"/>
                <a:hlinkClick r:id="rId2"/>
              </a:rPr>
              <a:t>http://fszk.hu/kepzesek/aktualis-kepzesek</a:t>
            </a:r>
            <a:r>
              <a:rPr lang="hu-HU" sz="2200" b="1" dirty="0" smtClean="0">
                <a:latin typeface="+mn-lt"/>
                <a:hlinkClick r:id="rId2"/>
              </a:rPr>
              <a:t>/</a:t>
            </a:r>
            <a:r>
              <a:rPr lang="hu-HU" sz="2200" b="1" dirty="0" smtClean="0">
                <a:latin typeface="+mn-lt"/>
              </a:rPr>
              <a:t> </a:t>
            </a:r>
            <a:endParaRPr lang="hu-HU" sz="2200" b="1" dirty="0">
              <a:latin typeface="+mn-lt"/>
            </a:endParaRPr>
          </a:p>
          <a:p>
            <a:endParaRPr lang="hu-HU" sz="1200" dirty="0">
              <a:latin typeface="+mn-lt"/>
            </a:endParaRPr>
          </a:p>
          <a:p>
            <a:r>
              <a:rPr lang="hu-HU" sz="2200" b="1" dirty="0" smtClean="0">
                <a:latin typeface="+mn-lt"/>
              </a:rPr>
              <a:t>Szolgáltatások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n-lt"/>
              </a:rPr>
              <a:t>Akadálymentességi felmérés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err="1" smtClean="0">
                <a:latin typeface="+mn-lt"/>
              </a:rPr>
              <a:t>Audio-narráció</a:t>
            </a:r>
            <a:endParaRPr lang="hu-HU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latin typeface="+mn-lt"/>
              </a:rPr>
              <a:t>Eszközkölcsönzés</a:t>
            </a:r>
          </a:p>
          <a:p>
            <a:endParaRPr lang="hu-HU" sz="1200" dirty="0">
              <a:latin typeface="+mn-lt"/>
            </a:endParaRPr>
          </a:p>
          <a:p>
            <a:r>
              <a:rPr lang="hu-HU" sz="2200" b="1" dirty="0" smtClean="0">
                <a:latin typeface="+mn-lt"/>
              </a:rPr>
              <a:t>Nemzetközi projektek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err="1" smtClean="0">
                <a:solidFill>
                  <a:srgbClr val="005392"/>
                </a:solidFill>
                <a:latin typeface="+mn-lt"/>
              </a:rPr>
              <a:t>CroCoos</a:t>
            </a:r>
            <a:r>
              <a:rPr lang="hu-HU" sz="2200" dirty="0" smtClean="0">
                <a:latin typeface="+mn-lt"/>
              </a:rPr>
              <a:t>:  </a:t>
            </a:r>
            <a:r>
              <a:rPr lang="hu-HU" sz="2200" dirty="0" err="1" smtClean="0">
                <a:latin typeface="+mn-lt"/>
              </a:rPr>
              <a:t>Cross-sectoral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Cooperation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to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prevent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early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school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leaving</a:t>
            </a:r>
            <a:endParaRPr lang="hu-HU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5392"/>
                </a:solidFill>
                <a:latin typeface="+mn-lt"/>
              </a:rPr>
              <a:t>PROGRESS</a:t>
            </a:r>
            <a:r>
              <a:rPr lang="hu-HU" sz="2200" dirty="0" smtClean="0">
                <a:latin typeface="+mn-lt"/>
              </a:rPr>
              <a:t>: New </a:t>
            </a:r>
            <a:r>
              <a:rPr lang="hu-HU" sz="2200" dirty="0" err="1" smtClean="0">
                <a:latin typeface="+mn-lt"/>
              </a:rPr>
              <a:t>dimension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in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social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protection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towards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community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based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living</a:t>
            </a:r>
            <a:endParaRPr lang="hu-HU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5392"/>
                </a:solidFill>
                <a:latin typeface="+mn-lt"/>
              </a:rPr>
              <a:t>ERASMUS</a:t>
            </a:r>
            <a:r>
              <a:rPr lang="hu-HU" sz="2200" dirty="0" smtClean="0">
                <a:latin typeface="+mn-lt"/>
              </a:rPr>
              <a:t>+: A kiváltás után – önálló életvitel a pszicho-szociális fogyatékossággal élő emberek számára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5392"/>
                </a:solidFill>
                <a:latin typeface="+mn-lt"/>
              </a:rPr>
              <a:t>PODIUM</a:t>
            </a:r>
            <a:r>
              <a:rPr lang="hu-HU" sz="2200" dirty="0" smtClean="0">
                <a:latin typeface="+mn-lt"/>
              </a:rPr>
              <a:t>: </a:t>
            </a:r>
            <a:r>
              <a:rPr lang="hu-HU" sz="2200" dirty="0" err="1" smtClean="0">
                <a:latin typeface="+mn-lt"/>
              </a:rPr>
              <a:t>Path</a:t>
            </a:r>
            <a:r>
              <a:rPr lang="hu-HU" sz="2200" dirty="0" smtClean="0">
                <a:latin typeface="+mn-lt"/>
              </a:rPr>
              <a:t> Of </a:t>
            </a:r>
            <a:r>
              <a:rPr lang="hu-HU" sz="2200" dirty="0" err="1" smtClean="0">
                <a:latin typeface="+mn-lt"/>
              </a:rPr>
              <a:t>Deinstitutionalisation</a:t>
            </a:r>
            <a:r>
              <a:rPr lang="hu-HU" sz="2200" dirty="0" smtClean="0">
                <a:latin typeface="+mn-lt"/>
              </a:rPr>
              <a:t> – </a:t>
            </a:r>
            <a:r>
              <a:rPr lang="hu-HU" sz="2200" dirty="0" err="1" smtClean="0">
                <a:latin typeface="+mn-lt"/>
              </a:rPr>
              <a:t>Urgent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 err="1" smtClean="0">
                <a:latin typeface="+mn-lt"/>
              </a:rPr>
              <a:t>Moves</a:t>
            </a:r>
            <a:endParaRPr lang="hu-HU" sz="2200" dirty="0" smtClean="0">
              <a:latin typeface="+mn-lt"/>
            </a:endParaRPr>
          </a:p>
          <a:p>
            <a:endParaRPr lang="hu-HU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739049"/>
      </p:ext>
    </p:extLst>
  </p:cSld>
  <p:clrMapOvr>
    <a:masterClrMapping/>
  </p:clrMapOvr>
</p:sld>
</file>

<file path=ppt/theme/theme1.xml><?xml version="1.0" encoding="utf-8"?>
<a:theme xmlns:a="http://schemas.openxmlformats.org/drawingml/2006/main" name="FSZK ppt minta">
  <a:themeElements>
    <a:clrScheme name="Szürkeárnyalato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FSZK ppt minta</Template>
  <TotalTime>909</TotalTime>
  <Words>388</Words>
  <Application>Microsoft Office PowerPoint</Application>
  <PresentationFormat>Diavetítés a képernyőre (4:3 oldalarány)</PresentationFormat>
  <Paragraphs>89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FSZK ppt minta</vt:lpstr>
      <vt:lpstr>PowerPoint bemutató</vt:lpstr>
      <vt:lpstr>Bemutatkozik az FSZK</vt:lpstr>
      <vt:lpstr>Bemutatkozik az FSZK</vt:lpstr>
      <vt:lpstr>Bemutatkozik az FSZK</vt:lpstr>
      <vt:lpstr>Bemutatkozik az FSZK</vt:lpstr>
      <vt:lpstr>Szakmai tevékenységrendszer </vt:lpstr>
      <vt:lpstr>Szakmai tevékenységrendszer </vt:lpstr>
      <vt:lpstr>Szakmai tevékenységrendszer </vt:lpstr>
      <vt:lpstr>Szakmai tevékenységrendszer </vt:lpstr>
      <vt:lpstr>Szakmai kihívások</vt:lpstr>
      <vt:lpstr>PowerPoint bemutató</vt:lpstr>
    </vt:vector>
  </TitlesOfParts>
  <Company>FSZK Titkárság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plakatos</dc:creator>
  <cp:lastModifiedBy>Ildi</cp:lastModifiedBy>
  <cp:revision>33</cp:revision>
  <dcterms:created xsi:type="dcterms:W3CDTF">2012-10-09T09:16:22Z</dcterms:created>
  <dcterms:modified xsi:type="dcterms:W3CDTF">2015-11-23T21:11:05Z</dcterms:modified>
</cp:coreProperties>
</file>