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1" r:id="rId3"/>
    <p:sldId id="260" r:id="rId4"/>
    <p:sldId id="283" r:id="rId5"/>
    <p:sldId id="298" r:id="rId6"/>
    <p:sldId id="292" r:id="rId7"/>
    <p:sldId id="293" r:id="rId8"/>
    <p:sldId id="296" r:id="rId9"/>
    <p:sldId id="294" r:id="rId10"/>
    <p:sldId id="288" r:id="rId11"/>
    <p:sldId id="295" r:id="rId12"/>
    <p:sldId id="269" r:id="rId13"/>
  </p:sldIdLst>
  <p:sldSz cx="9144000" cy="6858000" type="screen4x3"/>
  <p:notesSz cx="6735763" cy="98663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8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4" autoAdjust="0"/>
  </p:normalViewPr>
  <p:slideViewPr>
    <p:cSldViewPr>
      <p:cViewPr varScale="1">
        <p:scale>
          <a:sx n="87" d="100"/>
          <a:sy n="87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D1F452-1F53-4DC1-AAAD-C84A67B73D3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EF4031C-1E86-4EAD-A8AA-B05D7C53C700}">
      <dgm:prSet phldrT="[Szöveg]"/>
      <dgm:spPr>
        <a:solidFill>
          <a:srgbClr val="92D050"/>
        </a:solidFill>
      </dgm:spPr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Jogvédők 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2BEB47-E95D-4DA6-8C34-BAEB1515E65D}" type="parTrans" cxnId="{DF52BA84-73EA-4F6A-956A-5F75EABA601A}">
      <dgm:prSet/>
      <dgm:spPr/>
      <dgm:t>
        <a:bodyPr/>
        <a:lstStyle/>
        <a:p>
          <a:endParaRPr lang="hu-HU"/>
        </a:p>
      </dgm:t>
    </dgm:pt>
    <dgm:pt modelId="{F475D13E-1076-4492-A8BA-BF9A421424BC}" type="sibTrans" cxnId="{DF52BA84-73EA-4F6A-956A-5F75EABA601A}">
      <dgm:prSet/>
      <dgm:spPr/>
      <dgm:t>
        <a:bodyPr/>
        <a:lstStyle/>
        <a:p>
          <a:endParaRPr lang="hu-HU"/>
        </a:p>
      </dgm:t>
    </dgm:pt>
    <dgm:pt modelId="{DC49637B-3874-4564-92BB-84BEEB1920C4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Visszacsatolás a szolgáltatók felé</a:t>
          </a:r>
          <a:endParaRPr lang="hu-H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331A00-98C8-41AC-A264-A56E15DF2097}" type="parTrans" cxnId="{9E7ABBBF-6F58-42A1-A1ED-452516EC0BB4}">
      <dgm:prSet/>
      <dgm:spPr/>
      <dgm:t>
        <a:bodyPr/>
        <a:lstStyle/>
        <a:p>
          <a:endParaRPr lang="hu-HU"/>
        </a:p>
      </dgm:t>
    </dgm:pt>
    <dgm:pt modelId="{5E33D485-44F7-4DB1-B4A7-1819812273B2}" type="sibTrans" cxnId="{9E7ABBBF-6F58-42A1-A1ED-452516EC0BB4}">
      <dgm:prSet/>
      <dgm:spPr/>
      <dgm:t>
        <a:bodyPr/>
        <a:lstStyle/>
        <a:p>
          <a:endParaRPr lang="hu-HU"/>
        </a:p>
      </dgm:t>
    </dgm:pt>
    <dgm:pt modelId="{3E473880-4D86-416B-BC50-66AF52015949}">
      <dgm:prSet phldrT="[Szöveg]"/>
      <dgm:spPr>
        <a:solidFill>
          <a:srgbClr val="92D050"/>
        </a:solidFill>
      </dgm:spPr>
      <dgm:t>
        <a:bodyPr/>
        <a:lstStyle/>
        <a:p>
          <a:r>
            <a:rPr lang="hu-H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OBDK</a:t>
          </a:r>
          <a:endParaRPr lang="hu-H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13C857-9B29-4631-95BA-56CF4546DB25}" type="parTrans" cxnId="{722B9D1B-20E9-4E09-9835-39B48B6E0B2C}">
      <dgm:prSet/>
      <dgm:spPr/>
      <dgm:t>
        <a:bodyPr/>
        <a:lstStyle/>
        <a:p>
          <a:endParaRPr lang="hu-HU"/>
        </a:p>
      </dgm:t>
    </dgm:pt>
    <dgm:pt modelId="{1EDC38FB-B500-429A-8AC3-52B0E1A00826}" type="sibTrans" cxnId="{722B9D1B-20E9-4E09-9835-39B48B6E0B2C}">
      <dgm:prSet/>
      <dgm:spPr/>
      <dgm:t>
        <a:bodyPr/>
        <a:lstStyle/>
        <a:p>
          <a:endParaRPr lang="hu-HU"/>
        </a:p>
      </dgm:t>
    </dgm:pt>
    <dgm:pt modelId="{3B9F1518-7913-4EDD-BEE9-B6CE514D60A9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C00EF4-FC0E-488B-B8EF-968E56EBA076}" type="parTrans" cxnId="{DDE39DA7-08A0-4B70-BBC0-22EB7241C5AF}">
      <dgm:prSet/>
      <dgm:spPr/>
      <dgm:t>
        <a:bodyPr/>
        <a:lstStyle/>
        <a:p>
          <a:endParaRPr lang="hu-HU"/>
        </a:p>
      </dgm:t>
    </dgm:pt>
    <dgm:pt modelId="{EDF5E842-C1F0-41E0-8E04-4596F806AF3D}" type="sibTrans" cxnId="{DDE39DA7-08A0-4B70-BBC0-22EB7241C5AF}">
      <dgm:prSet/>
      <dgm:spPr/>
      <dgm:t>
        <a:bodyPr/>
        <a:lstStyle/>
        <a:p>
          <a:endParaRPr lang="hu-HU"/>
        </a:p>
      </dgm:t>
    </dgm:pt>
    <dgm:pt modelId="{BFEF3BA3-634C-4CD6-8207-014EC9F8B3E6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Rendszerszintű javaslatok, ajánlások 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9D730A8-60BB-40C9-9AE6-8C320A7F0693}" type="parTrans" cxnId="{8F9124E1-8ED6-4D06-BDA1-64D6D0244F32}">
      <dgm:prSet/>
      <dgm:spPr/>
      <dgm:t>
        <a:bodyPr/>
        <a:lstStyle/>
        <a:p>
          <a:endParaRPr lang="hu-HU"/>
        </a:p>
      </dgm:t>
    </dgm:pt>
    <dgm:pt modelId="{9B0E0E24-A91C-458F-A7DF-1EB5970C784C}" type="sibTrans" cxnId="{8F9124E1-8ED6-4D06-BDA1-64D6D0244F32}">
      <dgm:prSet/>
      <dgm:spPr/>
      <dgm:t>
        <a:bodyPr/>
        <a:lstStyle/>
        <a:p>
          <a:endParaRPr lang="hu-HU"/>
        </a:p>
      </dgm:t>
    </dgm:pt>
    <dgm:pt modelId="{C09FB78B-7F74-4051-A2F3-8F3178134F84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Lakossági fórumok tartása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A55AED-5105-4039-BB1E-68947453FFAA}" type="parTrans" cxnId="{017A4D63-41F8-45EC-93D8-B1C76FE33E63}">
      <dgm:prSet/>
      <dgm:spPr/>
      <dgm:t>
        <a:bodyPr/>
        <a:lstStyle/>
        <a:p>
          <a:endParaRPr lang="hu-HU"/>
        </a:p>
      </dgm:t>
    </dgm:pt>
    <dgm:pt modelId="{DF6ED534-6207-4C75-B77E-58388929ED68}" type="sibTrans" cxnId="{017A4D63-41F8-45EC-93D8-B1C76FE33E63}">
      <dgm:prSet/>
      <dgm:spPr/>
      <dgm:t>
        <a:bodyPr/>
        <a:lstStyle/>
        <a:p>
          <a:endParaRPr lang="hu-HU"/>
        </a:p>
      </dgm:t>
    </dgm:pt>
    <dgm:pt modelId="{7F0BC86C-0F79-4C74-896F-B4067D0B4BFA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Jogvédelmi képzések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171DAE3-A12E-4687-84B1-43DE68F9171B}" type="parTrans" cxnId="{E41A6E4F-BF54-4E8C-B997-6D0886846C30}">
      <dgm:prSet/>
      <dgm:spPr/>
      <dgm:t>
        <a:bodyPr/>
        <a:lstStyle/>
        <a:p>
          <a:endParaRPr lang="hu-HU"/>
        </a:p>
      </dgm:t>
    </dgm:pt>
    <dgm:pt modelId="{82D33FBF-A956-45EB-A464-65D72F93F365}" type="sibTrans" cxnId="{E41A6E4F-BF54-4E8C-B997-6D0886846C30}">
      <dgm:prSet/>
      <dgm:spPr/>
      <dgm:t>
        <a:bodyPr/>
        <a:lstStyle/>
        <a:p>
          <a:endParaRPr lang="hu-HU"/>
        </a:p>
      </dgm:t>
    </dgm:pt>
    <dgm:pt modelId="{838DFBB9-67DF-4262-82D4-96A8C64310C9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Egyéni panaszkezelés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B2748C-17C1-4CC9-898B-BB367FCA9EB2}" type="parTrans" cxnId="{C03E7A8C-17C0-4DFC-9A33-6FB928F43E0C}">
      <dgm:prSet/>
      <dgm:spPr/>
      <dgm:t>
        <a:bodyPr/>
        <a:lstStyle/>
        <a:p>
          <a:endParaRPr lang="hu-HU"/>
        </a:p>
      </dgm:t>
    </dgm:pt>
    <dgm:pt modelId="{AF3AB931-2F52-45B4-A4A9-9C1072EA3ED6}" type="sibTrans" cxnId="{C03E7A8C-17C0-4DFC-9A33-6FB928F43E0C}">
      <dgm:prSet/>
      <dgm:spPr/>
      <dgm:t>
        <a:bodyPr/>
        <a:lstStyle/>
        <a:p>
          <a:endParaRPr lang="hu-HU"/>
        </a:p>
      </dgm:t>
    </dgm:pt>
    <dgm:pt modelId="{2AED93F1-FC50-430E-8260-714F805C051A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Szakmában dolgozók tájékoztatása</a:t>
          </a:r>
          <a:endParaRPr lang="hu-H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93F223-72ED-4AAB-925A-71F8B110D94D}" type="parTrans" cxnId="{F49A24E1-1CB9-451D-AA0F-F2139C1DC6BE}">
      <dgm:prSet/>
      <dgm:spPr/>
      <dgm:t>
        <a:bodyPr/>
        <a:lstStyle/>
        <a:p>
          <a:endParaRPr lang="hu-HU"/>
        </a:p>
      </dgm:t>
    </dgm:pt>
    <dgm:pt modelId="{0B442CF9-6335-495D-9320-FC017F00DEC9}" type="sibTrans" cxnId="{F49A24E1-1CB9-451D-AA0F-F2139C1DC6BE}">
      <dgm:prSet/>
      <dgm:spPr/>
      <dgm:t>
        <a:bodyPr/>
        <a:lstStyle/>
        <a:p>
          <a:endParaRPr lang="hu-HU"/>
        </a:p>
      </dgm:t>
    </dgm:pt>
    <dgm:pt modelId="{5DCB4CD0-831E-42FC-ADA6-67348C65DA93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Intézménylátogatás, fogadóórák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FFB0EB-042B-46E4-9DDF-EB5B3895C9FC}" type="parTrans" cxnId="{308FFA7D-7F41-4909-9094-33BBD8D99501}">
      <dgm:prSet/>
      <dgm:spPr/>
      <dgm:t>
        <a:bodyPr/>
        <a:lstStyle/>
        <a:p>
          <a:endParaRPr lang="hu-HU"/>
        </a:p>
      </dgm:t>
    </dgm:pt>
    <dgm:pt modelId="{5272EE5C-AD32-44CB-97A2-5224E32BF1BB}" type="sibTrans" cxnId="{308FFA7D-7F41-4909-9094-33BBD8D99501}">
      <dgm:prSet/>
      <dgm:spPr/>
      <dgm:t>
        <a:bodyPr/>
        <a:lstStyle/>
        <a:p>
          <a:endParaRPr lang="hu-HU"/>
        </a:p>
      </dgm:t>
    </dgm:pt>
    <dgm:pt modelId="{0CFF7C68-3560-414B-B26B-088D85FC2AE4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Szakmai protokollok, eljárásrendek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69A745-6352-46AD-840A-3ECF2D9FCE0C}" type="parTrans" cxnId="{883BA430-8753-43D1-89F3-DF6CCF83BE5D}">
      <dgm:prSet/>
      <dgm:spPr/>
      <dgm:t>
        <a:bodyPr/>
        <a:lstStyle/>
        <a:p>
          <a:endParaRPr lang="hu-HU"/>
        </a:p>
      </dgm:t>
    </dgm:pt>
    <dgm:pt modelId="{917267AE-B906-46E1-B50D-63989F756BC0}" type="sibTrans" cxnId="{883BA430-8753-43D1-89F3-DF6CCF83BE5D}">
      <dgm:prSet/>
      <dgm:spPr/>
      <dgm:t>
        <a:bodyPr/>
        <a:lstStyle/>
        <a:p>
          <a:endParaRPr lang="hu-HU"/>
        </a:p>
      </dgm:t>
    </dgm:pt>
    <dgm:pt modelId="{A92C8806-679B-42AD-B1E8-37FE6FBA12CD}">
      <dgm:prSet phldrT="[Szöveg]" custT="1"/>
      <dgm:spPr>
        <a:solidFill>
          <a:schemeClr val="bg1">
            <a:alpha val="90000"/>
          </a:schemeClr>
        </a:solidFill>
        <a:ln>
          <a:solidFill>
            <a:srgbClr val="92D050">
              <a:alpha val="90000"/>
            </a:srgbClr>
          </a:solidFill>
        </a:ln>
      </dgm:spPr>
      <dgm:t>
        <a:bodyPr/>
        <a:lstStyle/>
        <a:p>
          <a:r>
            <a: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Határterületek feltérképezése és kezelése</a:t>
          </a:r>
          <a:endParaRPr lang="hu-H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201539-3209-45D4-9134-5CE7EB83B505}" type="parTrans" cxnId="{2D49AA7E-B69B-464A-B70D-D58569A23555}">
      <dgm:prSet/>
      <dgm:spPr/>
      <dgm:t>
        <a:bodyPr/>
        <a:lstStyle/>
        <a:p>
          <a:endParaRPr lang="hu-HU"/>
        </a:p>
      </dgm:t>
    </dgm:pt>
    <dgm:pt modelId="{68C4AF23-C346-4E19-A2B3-9AD7EA8786E9}" type="sibTrans" cxnId="{2D49AA7E-B69B-464A-B70D-D58569A23555}">
      <dgm:prSet/>
      <dgm:spPr/>
      <dgm:t>
        <a:bodyPr/>
        <a:lstStyle/>
        <a:p>
          <a:endParaRPr lang="hu-HU"/>
        </a:p>
      </dgm:t>
    </dgm:pt>
    <dgm:pt modelId="{0A76D699-D941-4BDE-8FB4-358044769DD4}" type="pres">
      <dgm:prSet presAssocID="{53D1F452-1F53-4DC1-AAAD-C84A67B73D3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E9A1E2C2-EDBC-4D4F-B7FA-FB7821A2B400}" type="pres">
      <dgm:prSet presAssocID="{FEF4031C-1E86-4EAD-A8AA-B05D7C53C700}" presName="linNode" presStyleCnt="0"/>
      <dgm:spPr/>
    </dgm:pt>
    <dgm:pt modelId="{E5CF4668-348F-4C72-93B9-A5210D174D2B}" type="pres">
      <dgm:prSet presAssocID="{FEF4031C-1E86-4EAD-A8AA-B05D7C53C700}" presName="parentShp" presStyleLbl="node1" presStyleIdx="0" presStyleCnt="2" custLinFactNeighborY="-670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A58D35-7DC6-43AB-81D6-1289B4D9B075}" type="pres">
      <dgm:prSet presAssocID="{FEF4031C-1E86-4EAD-A8AA-B05D7C53C700}" presName="childShp" presStyleLbl="bgAccFollowNode1" presStyleIdx="0" presStyleCnt="2" custLinFactNeighborX="624" custLinFactNeighborY="-2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744F9B-2EA6-455A-A9F1-92E0283684DD}" type="pres">
      <dgm:prSet presAssocID="{F475D13E-1076-4492-A8BA-BF9A421424BC}" presName="spacing" presStyleCnt="0"/>
      <dgm:spPr/>
    </dgm:pt>
    <dgm:pt modelId="{F6F76C69-A5DB-48DA-90BF-9D8E5266D3B3}" type="pres">
      <dgm:prSet presAssocID="{3E473880-4D86-416B-BC50-66AF52015949}" presName="linNode" presStyleCnt="0"/>
      <dgm:spPr/>
    </dgm:pt>
    <dgm:pt modelId="{CD621056-A9FF-4D14-B176-172F7F70B2CF}" type="pres">
      <dgm:prSet presAssocID="{3E473880-4D86-416B-BC50-66AF52015949}" presName="parentShp" presStyleLbl="node1" presStyleIdx="1" presStyleCnt="2" custLinFactNeighborY="25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827FB2-FFD4-48D0-9069-1A30FCD3CF24}" type="pres">
      <dgm:prSet presAssocID="{3E473880-4D86-416B-BC50-66AF52015949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A7D379F-E82D-4441-A1A3-48CE195D8403}" type="presOf" srcId="{BFEF3BA3-634C-4CD6-8207-014EC9F8B3E6}" destId="{EE827FB2-FFD4-48D0-9069-1A30FCD3CF24}" srcOrd="0" destOrd="1" presId="urn:microsoft.com/office/officeart/2005/8/layout/vList6"/>
    <dgm:cxn modelId="{3DA5DF94-6451-49BC-92DB-E615CD59BC67}" type="presOf" srcId="{0CFF7C68-3560-414B-B26B-088D85FC2AE4}" destId="{EE827FB2-FFD4-48D0-9069-1A30FCD3CF24}" srcOrd="0" destOrd="3" presId="urn:microsoft.com/office/officeart/2005/8/layout/vList6"/>
    <dgm:cxn modelId="{722B9D1B-20E9-4E09-9835-39B48B6E0B2C}" srcId="{53D1F452-1F53-4DC1-AAAD-C84A67B73D3D}" destId="{3E473880-4D86-416B-BC50-66AF52015949}" srcOrd="1" destOrd="0" parTransId="{8713C857-9B29-4631-95BA-56CF4546DB25}" sibTransId="{1EDC38FB-B500-429A-8AC3-52B0E1A00826}"/>
    <dgm:cxn modelId="{3EE59B6F-BF34-4A3C-8F67-B894D8181183}" type="presOf" srcId="{DC49637B-3874-4564-92BB-84BEEB1920C4}" destId="{17A58D35-7DC6-43AB-81D6-1289B4D9B075}" srcOrd="0" destOrd="2" presId="urn:microsoft.com/office/officeart/2005/8/layout/vList6"/>
    <dgm:cxn modelId="{E9DF4B3F-7854-4824-95E8-29976A6F89BC}" type="presOf" srcId="{3E473880-4D86-416B-BC50-66AF52015949}" destId="{CD621056-A9FF-4D14-B176-172F7F70B2CF}" srcOrd="0" destOrd="0" presId="urn:microsoft.com/office/officeart/2005/8/layout/vList6"/>
    <dgm:cxn modelId="{B0C58AB7-C84B-4070-B377-03A5815C66AA}" type="presOf" srcId="{53D1F452-1F53-4DC1-AAAD-C84A67B73D3D}" destId="{0A76D699-D941-4BDE-8FB4-358044769DD4}" srcOrd="0" destOrd="0" presId="urn:microsoft.com/office/officeart/2005/8/layout/vList6"/>
    <dgm:cxn modelId="{2D49AA7E-B69B-464A-B70D-D58569A23555}" srcId="{3E473880-4D86-416B-BC50-66AF52015949}" destId="{A92C8806-679B-42AD-B1E8-37FE6FBA12CD}" srcOrd="4" destOrd="0" parTransId="{06201539-3209-45D4-9134-5CE7EB83B505}" sibTransId="{68C4AF23-C346-4E19-A2B3-9AD7EA8786E9}"/>
    <dgm:cxn modelId="{8F9124E1-8ED6-4D06-BDA1-64D6D0244F32}" srcId="{3E473880-4D86-416B-BC50-66AF52015949}" destId="{BFEF3BA3-634C-4CD6-8207-014EC9F8B3E6}" srcOrd="1" destOrd="0" parTransId="{39D730A8-60BB-40C9-9AE6-8C320A7F0693}" sibTransId="{9B0E0E24-A91C-458F-A7DF-1EB5970C784C}"/>
    <dgm:cxn modelId="{38C7D58E-E35C-49B6-BAC1-0A9CCFACDB33}" type="presOf" srcId="{3B9F1518-7913-4EDD-BEE9-B6CE514D60A9}" destId="{EE827FB2-FFD4-48D0-9069-1A30FCD3CF24}" srcOrd="0" destOrd="0" presId="urn:microsoft.com/office/officeart/2005/8/layout/vList6"/>
    <dgm:cxn modelId="{F49A24E1-1CB9-451D-AA0F-F2139C1DC6BE}" srcId="{FEF4031C-1E86-4EAD-A8AA-B05D7C53C700}" destId="{2AED93F1-FC50-430E-8260-714F805C051A}" srcOrd="3" destOrd="0" parTransId="{3693F223-72ED-4AAB-925A-71F8B110D94D}" sibTransId="{0B442CF9-6335-495D-9320-FC017F00DEC9}"/>
    <dgm:cxn modelId="{DF52BA84-73EA-4F6A-956A-5F75EABA601A}" srcId="{53D1F452-1F53-4DC1-AAAD-C84A67B73D3D}" destId="{FEF4031C-1E86-4EAD-A8AA-B05D7C53C700}" srcOrd="0" destOrd="0" parTransId="{892BEB47-E95D-4DA6-8C34-BAEB1515E65D}" sibTransId="{F475D13E-1076-4492-A8BA-BF9A421424BC}"/>
    <dgm:cxn modelId="{DDE39DA7-08A0-4B70-BBC0-22EB7241C5AF}" srcId="{3E473880-4D86-416B-BC50-66AF52015949}" destId="{3B9F1518-7913-4EDD-BEE9-B6CE514D60A9}" srcOrd="0" destOrd="0" parTransId="{0DC00EF4-FC0E-488B-B8EF-968E56EBA076}" sibTransId="{EDF5E842-C1F0-41E0-8E04-4596F806AF3D}"/>
    <dgm:cxn modelId="{21AA8C3E-82E8-4225-B532-6A410F667D37}" type="presOf" srcId="{C09FB78B-7F74-4051-A2F3-8F3178134F84}" destId="{17A58D35-7DC6-43AB-81D6-1289B4D9B075}" srcOrd="0" destOrd="4" presId="urn:microsoft.com/office/officeart/2005/8/layout/vList6"/>
    <dgm:cxn modelId="{5C19E731-F79F-45F7-8CB6-88951E57A075}" type="presOf" srcId="{A92C8806-679B-42AD-B1E8-37FE6FBA12CD}" destId="{EE827FB2-FFD4-48D0-9069-1A30FCD3CF24}" srcOrd="0" destOrd="4" presId="urn:microsoft.com/office/officeart/2005/8/layout/vList6"/>
    <dgm:cxn modelId="{C03E7A8C-17C0-4DFC-9A33-6FB928F43E0C}" srcId="{FEF4031C-1E86-4EAD-A8AA-B05D7C53C700}" destId="{838DFBB9-67DF-4262-82D4-96A8C64310C9}" srcOrd="0" destOrd="0" parTransId="{C9B2748C-17C1-4CC9-898B-BB367FCA9EB2}" sibTransId="{AF3AB931-2F52-45B4-A4A9-9C1072EA3ED6}"/>
    <dgm:cxn modelId="{308FFA7D-7F41-4909-9094-33BBD8D99501}" srcId="{FEF4031C-1E86-4EAD-A8AA-B05D7C53C700}" destId="{5DCB4CD0-831E-42FC-ADA6-67348C65DA93}" srcOrd="1" destOrd="0" parTransId="{2DFFB0EB-042B-46E4-9DDF-EB5B3895C9FC}" sibTransId="{5272EE5C-AD32-44CB-97A2-5224E32BF1BB}"/>
    <dgm:cxn modelId="{FFFA9F8B-4732-4649-9169-91E4C25F5851}" type="presOf" srcId="{838DFBB9-67DF-4262-82D4-96A8C64310C9}" destId="{17A58D35-7DC6-43AB-81D6-1289B4D9B075}" srcOrd="0" destOrd="0" presId="urn:microsoft.com/office/officeart/2005/8/layout/vList6"/>
    <dgm:cxn modelId="{39E71097-7690-48E2-99DF-4F0B70979DF6}" type="presOf" srcId="{5DCB4CD0-831E-42FC-ADA6-67348C65DA93}" destId="{17A58D35-7DC6-43AB-81D6-1289B4D9B075}" srcOrd="0" destOrd="1" presId="urn:microsoft.com/office/officeart/2005/8/layout/vList6"/>
    <dgm:cxn modelId="{883BA430-8753-43D1-89F3-DF6CCF83BE5D}" srcId="{3E473880-4D86-416B-BC50-66AF52015949}" destId="{0CFF7C68-3560-414B-B26B-088D85FC2AE4}" srcOrd="3" destOrd="0" parTransId="{F069A745-6352-46AD-840A-3ECF2D9FCE0C}" sibTransId="{917267AE-B906-46E1-B50D-63989F756BC0}"/>
    <dgm:cxn modelId="{9E7ABBBF-6F58-42A1-A1ED-452516EC0BB4}" srcId="{FEF4031C-1E86-4EAD-A8AA-B05D7C53C700}" destId="{DC49637B-3874-4564-92BB-84BEEB1920C4}" srcOrd="2" destOrd="0" parTransId="{18331A00-98C8-41AC-A264-A56E15DF2097}" sibTransId="{5E33D485-44F7-4DB1-B4A7-1819812273B2}"/>
    <dgm:cxn modelId="{E41A6E4F-BF54-4E8C-B997-6D0886846C30}" srcId="{3E473880-4D86-416B-BC50-66AF52015949}" destId="{7F0BC86C-0F79-4C74-896F-B4067D0B4BFA}" srcOrd="2" destOrd="0" parTransId="{7171DAE3-A12E-4687-84B1-43DE68F9171B}" sibTransId="{82D33FBF-A956-45EB-A464-65D72F93F365}"/>
    <dgm:cxn modelId="{C64055F4-B1FE-4312-B55F-4093D5BAB2F6}" type="presOf" srcId="{7F0BC86C-0F79-4C74-896F-B4067D0B4BFA}" destId="{EE827FB2-FFD4-48D0-9069-1A30FCD3CF24}" srcOrd="0" destOrd="2" presId="urn:microsoft.com/office/officeart/2005/8/layout/vList6"/>
    <dgm:cxn modelId="{017A4D63-41F8-45EC-93D8-B1C76FE33E63}" srcId="{FEF4031C-1E86-4EAD-A8AA-B05D7C53C700}" destId="{C09FB78B-7F74-4051-A2F3-8F3178134F84}" srcOrd="4" destOrd="0" parTransId="{3BA55AED-5105-4039-BB1E-68947453FFAA}" sibTransId="{DF6ED534-6207-4C75-B77E-58388929ED68}"/>
    <dgm:cxn modelId="{A56AC3A4-042C-4419-87C4-CE8F95E51859}" type="presOf" srcId="{2AED93F1-FC50-430E-8260-714F805C051A}" destId="{17A58D35-7DC6-43AB-81D6-1289B4D9B075}" srcOrd="0" destOrd="3" presId="urn:microsoft.com/office/officeart/2005/8/layout/vList6"/>
    <dgm:cxn modelId="{ACFD915D-0A38-4170-B129-FB76EFB667D1}" type="presOf" srcId="{FEF4031C-1E86-4EAD-A8AA-B05D7C53C700}" destId="{E5CF4668-348F-4C72-93B9-A5210D174D2B}" srcOrd="0" destOrd="0" presId="urn:microsoft.com/office/officeart/2005/8/layout/vList6"/>
    <dgm:cxn modelId="{96349F9A-99A2-4C63-9341-8C05BF6095D6}" type="presParOf" srcId="{0A76D699-D941-4BDE-8FB4-358044769DD4}" destId="{E9A1E2C2-EDBC-4D4F-B7FA-FB7821A2B400}" srcOrd="0" destOrd="0" presId="urn:microsoft.com/office/officeart/2005/8/layout/vList6"/>
    <dgm:cxn modelId="{78F572AF-858A-411F-8FE8-81674BF47E58}" type="presParOf" srcId="{E9A1E2C2-EDBC-4D4F-B7FA-FB7821A2B400}" destId="{E5CF4668-348F-4C72-93B9-A5210D174D2B}" srcOrd="0" destOrd="0" presId="urn:microsoft.com/office/officeart/2005/8/layout/vList6"/>
    <dgm:cxn modelId="{74DC38E0-B01C-458F-933D-D107352F4609}" type="presParOf" srcId="{E9A1E2C2-EDBC-4D4F-B7FA-FB7821A2B400}" destId="{17A58D35-7DC6-43AB-81D6-1289B4D9B075}" srcOrd="1" destOrd="0" presId="urn:microsoft.com/office/officeart/2005/8/layout/vList6"/>
    <dgm:cxn modelId="{F8708CE5-215B-4350-B30E-E07821B673CD}" type="presParOf" srcId="{0A76D699-D941-4BDE-8FB4-358044769DD4}" destId="{0C744F9B-2EA6-455A-A9F1-92E0283684DD}" srcOrd="1" destOrd="0" presId="urn:microsoft.com/office/officeart/2005/8/layout/vList6"/>
    <dgm:cxn modelId="{50FC39F3-B6AA-41AA-8EA5-8E2464E14D21}" type="presParOf" srcId="{0A76D699-D941-4BDE-8FB4-358044769DD4}" destId="{F6F76C69-A5DB-48DA-90BF-9D8E5266D3B3}" srcOrd="2" destOrd="0" presId="urn:microsoft.com/office/officeart/2005/8/layout/vList6"/>
    <dgm:cxn modelId="{0A271A28-20C3-4193-92C0-12F22428CDA8}" type="presParOf" srcId="{F6F76C69-A5DB-48DA-90BF-9D8E5266D3B3}" destId="{CD621056-A9FF-4D14-B176-172F7F70B2CF}" srcOrd="0" destOrd="0" presId="urn:microsoft.com/office/officeart/2005/8/layout/vList6"/>
    <dgm:cxn modelId="{1AB65AFC-B7DB-4CED-BB3F-057902E16A9D}" type="presParOf" srcId="{F6F76C69-A5DB-48DA-90BF-9D8E5266D3B3}" destId="{EE827FB2-FFD4-48D0-9069-1A30FCD3CF2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58D35-7DC6-43AB-81D6-1289B4D9B075}">
      <dsp:nvSpPr>
        <dsp:cNvPr id="0" name=""/>
        <dsp:cNvSpPr/>
      </dsp:nvSpPr>
      <dsp:spPr>
        <a:xfrm>
          <a:off x="3291839" y="0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rgbClr val="92D05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Egyéni panaszkezelés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Intézménylátogatás, fogadóórák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Visszacsatolás a szolgáltatók felé</a:t>
          </a:r>
          <a:endParaRPr lang="hu-H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Szakmában dolgozók tájékoztatása</a:t>
          </a:r>
          <a:endParaRPr lang="hu-H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Lakossági fórumok tartása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1839" y="269337"/>
        <a:ext cx="4129750" cy="1616020"/>
      </dsp:txXfrm>
    </dsp:sp>
    <dsp:sp modelId="{E5CF4668-348F-4C72-93B9-A5210D174D2B}">
      <dsp:nvSpPr>
        <dsp:cNvPr id="0" name=""/>
        <dsp:cNvSpPr/>
      </dsp:nvSpPr>
      <dsp:spPr>
        <a:xfrm>
          <a:off x="0" y="0"/>
          <a:ext cx="3291840" cy="2154694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Jogvédők </a:t>
          </a:r>
          <a:endParaRPr lang="hu-HU" sz="5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183" y="105183"/>
        <a:ext cx="3081474" cy="1944328"/>
      </dsp:txXfrm>
    </dsp:sp>
    <dsp:sp modelId="{EE827FB2-FFD4-48D0-9069-1A30FCD3CF24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alpha val="90000"/>
          </a:schemeClr>
        </a:solidFill>
        <a:ln w="25400" cap="flat" cmpd="sng" algn="ctr">
          <a:solidFill>
            <a:srgbClr val="92D05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Rendszerszintű javaslatok, ajánlások 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Jogvédelmi képzések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Szakmai protokollok, eljárásrendek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Határterületek feltérképezése és kezelése</a:t>
          </a:r>
          <a:endParaRPr lang="hu-H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91839" y="2640053"/>
        <a:ext cx="4129750" cy="1616020"/>
      </dsp:txXfrm>
    </dsp:sp>
    <dsp:sp modelId="{CD621056-A9FF-4D14-B176-172F7F70B2CF}">
      <dsp:nvSpPr>
        <dsp:cNvPr id="0" name=""/>
        <dsp:cNvSpPr/>
      </dsp:nvSpPr>
      <dsp:spPr>
        <a:xfrm>
          <a:off x="0" y="2371268"/>
          <a:ext cx="3291840" cy="2154694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OBDK</a:t>
          </a:r>
          <a:endParaRPr lang="hu-HU" sz="5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5183" y="2476451"/>
        <a:ext cx="3081474" cy="19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317F4-7DD9-42AA-840E-238A4EF8DC16}" type="datetimeFigureOut">
              <a:rPr lang="hu-HU" smtClean="0"/>
              <a:t>2015.11.23.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2EC81-FECB-4C15-AB65-15573645AA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104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75B99E-3C53-4642-B3A4-E83B633500D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52575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8093E8-FA2A-4A39-BACC-AB3AB6D97FDA}" type="slidenum">
              <a:rPr lang="hu-HU" smtClean="0"/>
              <a:pPr eaLnBrk="1" hangingPunct="1"/>
              <a:t>1</a:t>
            </a:fld>
            <a:endParaRPr lang="hu-H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3600055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26A0FA-2967-471D-BF5B-7D66B8EEC05D}" type="slidenum">
              <a:rPr lang="hu-HU" smtClean="0"/>
              <a:pPr eaLnBrk="1" hangingPunct="1"/>
              <a:t>2</a:t>
            </a:fld>
            <a:endParaRPr lang="hu-H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149957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6E0DC0-9AC2-4EFA-BAE5-7EFE49D4826A}" type="slidenum">
              <a:rPr lang="hu-HU" smtClean="0"/>
              <a:pPr eaLnBrk="1" hangingPunct="1"/>
              <a:t>3</a:t>
            </a:fld>
            <a:endParaRPr lang="hu-H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4199935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75B99E-3C53-4642-B3A4-E83B633500D8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5880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DDF62A-DBC9-468D-9BAD-14CBB743919B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305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CF6468-757D-45CD-9764-D9D146A03AA3}" type="slidenum">
              <a:rPr lang="hu-HU" smtClean="0"/>
              <a:pPr eaLnBrk="1" hangingPunct="1"/>
              <a:t>12</a:t>
            </a:fld>
            <a:endParaRPr lang="hu-HU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smtClean="0"/>
          </a:p>
        </p:txBody>
      </p:sp>
    </p:spTree>
    <p:extLst>
      <p:ext uri="{BB962C8B-B14F-4D97-AF65-F5344CB8AC3E}">
        <p14:creationId xmlns:p14="http://schemas.microsoft.com/office/powerpoint/2010/main" val="2188072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8F6FA-74F1-4673-ADE9-52151930819D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A733B-D05E-452F-B8C5-8511F3E35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21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E904D-EBBC-4D26-93F0-E1CCE70BDAE2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43929-F8EF-4945-8E12-80A55FFF3CB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28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78C62-8520-4464-806D-78472D6EF776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60F1D-B4C9-4938-83A6-57904383D0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4218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8EF3A-E534-4FB3-9782-A0BF409F1A41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91C9A-B2D8-4E94-BA2A-5C7D48C936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918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 sz="1600">
                <a:solidFill>
                  <a:srgbClr val="476830"/>
                </a:solidFill>
              </a:defRPr>
            </a:lvl1pPr>
          </a:lstStyle>
          <a:p>
            <a:pPr>
              <a:defRPr/>
            </a:pPr>
            <a:fld id="{96817F22-279F-463C-9CD4-419FDE6BDF6E}" type="datetime1">
              <a:rPr lang="hu-HU" smtClean="0"/>
              <a:pPr>
                <a:defRPr/>
              </a:pPr>
              <a:t>2015.11.23.</a:t>
            </a:fld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213BF-8454-4696-AEAF-6466D8A1192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075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97A0-E87A-4F07-8C75-029D658CDFF0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9862D-37D0-470C-96FD-E97E5791C71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57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61E52-0FE5-4EB4-A732-2086BFA4EF50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BE337-A26F-4945-AD6F-C0872DD9CA7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053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10D2B-488C-48F9-B8DE-A016C2CEA0D3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729BC-C386-4204-B6F6-2F9E9DDED1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070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FD21-3AEA-4A99-8F5B-FA5BDEA73CA2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DDEB-A6DF-4594-82F8-C14761D8C2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78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EA1FF-CDDD-49BA-80BD-77965E516A52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80FBD-C4CB-431E-9DAB-855CF63EC36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250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AC3B6-0580-411E-BDEA-FE353A740B23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A2B54-52E3-42CE-92E6-5DC4ED35422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586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86865-F9C9-49DD-8480-FE97D3C2AD89}" type="datetime1">
              <a:rPr lang="hu-HU" smtClean="0"/>
              <a:pPr>
                <a:defRPr/>
              </a:pPr>
              <a:t>2015.11.23.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62747-B0C3-47E6-9060-9F2B6754BA0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35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16" descr="ppt táttér-1-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42863"/>
            <a:ext cx="9150350" cy="690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536" y="1628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4248" y="260648"/>
            <a:ext cx="187220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00"/>
            </a:lvl1pPr>
          </a:lstStyle>
          <a:p>
            <a:pPr>
              <a:defRPr/>
            </a:pPr>
            <a:fld id="{872D9288-743B-445D-8502-85008B48BE2B}" type="datetime1">
              <a:rPr lang="hu-HU" smtClean="0"/>
              <a:pPr>
                <a:defRPr/>
              </a:pPr>
              <a:t>2015.11.23.</a:t>
            </a:fld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3100D0-0646-42A5-917B-D7710B2CAD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7" descr="ppt táttér-1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504" y="116632"/>
            <a:ext cx="9144000" cy="6897688"/>
          </a:xfrm>
          <a:noFill/>
        </p:spPr>
      </p:pic>
      <p:sp>
        <p:nvSpPr>
          <p:cNvPr id="2051" name="Text Box 20"/>
          <p:cNvSpPr txBox="1">
            <a:spLocks noChangeArrowheads="1"/>
          </p:cNvSpPr>
          <p:nvPr/>
        </p:nvSpPr>
        <p:spPr bwMode="auto">
          <a:xfrm>
            <a:off x="971550" y="2924175"/>
            <a:ext cx="669607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Az ellátottjogi képviselet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hu-H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2015-ben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hu-HU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Kiss László</a:t>
            </a:r>
          </a:p>
          <a:p>
            <a:pPr algn="ctr" eaLnBrk="1" hangingPunct="1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Főigazgató-helyettes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Külsővat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2015.11.24</a:t>
            </a:r>
            <a:r>
              <a:rPr lang="hu-H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7090001" y="1006475"/>
            <a:ext cx="2133600" cy="476250"/>
          </a:xfrm>
        </p:spPr>
        <p:txBody>
          <a:bodyPr/>
          <a:lstStyle/>
          <a:p>
            <a:pPr>
              <a:defRPr/>
            </a:pPr>
            <a:endParaRPr lang="hu-HU" sz="1600" dirty="0">
              <a:solidFill>
                <a:srgbClr val="47683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pPr marL="0" indent="0" algn="ctr">
              <a:buNone/>
            </a:pPr>
            <a:r>
              <a:rPr lang="hu-HU" sz="2800" b="1" dirty="0" smtClean="0"/>
              <a:t>„Tudom, hogy van jogom”</a:t>
            </a:r>
          </a:p>
          <a:p>
            <a:r>
              <a:rPr lang="hu-HU" sz="2400" dirty="0" smtClean="0"/>
              <a:t>Az ellátottak minél közvetlenebb és szélesebb körű megszólítása érdekében, 2015 tavaszán művészeti pályázat kiírása</a:t>
            </a:r>
          </a:p>
          <a:p>
            <a:r>
              <a:rPr lang="hu-HU" sz="2400" dirty="0" smtClean="0"/>
              <a:t>A vers-mese, rajz-festmény, egyéb képzőművészeti technikák kategóriákban 297 pályázó közel 700 pályamű</a:t>
            </a:r>
          </a:p>
          <a:p>
            <a:r>
              <a:rPr lang="hu-HU" sz="2400" dirty="0" smtClean="0"/>
              <a:t>Szakmai zsűri 3 kategóriában 29 díjat ítélt meg</a:t>
            </a:r>
          </a:p>
          <a:p>
            <a:r>
              <a:rPr lang="hu-HU" sz="2400" dirty="0" smtClean="0"/>
              <a:t>7 régióban vándorkiállítást és szakmai napot tartottunk</a:t>
            </a:r>
          </a:p>
          <a:p>
            <a:r>
              <a:rPr lang="hu-HU" sz="2400" dirty="0" smtClean="0"/>
              <a:t>Legszebb pályaművekből 2016. évre falinaptár készült</a:t>
            </a:r>
            <a:endParaRPr lang="hu-HU" sz="2800" dirty="0" smtClean="0"/>
          </a:p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04188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5448" y="1314813"/>
            <a:ext cx="8491696" cy="580926"/>
          </a:xfrm>
        </p:spPr>
        <p:txBody>
          <a:bodyPr/>
          <a:lstStyle/>
          <a:p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OBDK a jogvédelem érdekében</a:t>
            </a:r>
            <a:endParaRPr lang="hu-H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11560" y="1340768"/>
            <a:ext cx="8229600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 algn="just" defTabSz="914400">
              <a:buNone/>
            </a:pPr>
            <a:endParaRPr lang="hu-HU" sz="1600" kern="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967460"/>
              </p:ext>
            </p:extLst>
          </p:nvPr>
        </p:nvGraphicFramePr>
        <p:xfrm>
          <a:off x="467544" y="202533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87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302625" cy="4535487"/>
          </a:xfrm>
          <a:noFill/>
        </p:spPr>
        <p:txBody>
          <a:bodyPr anchor="ctr"/>
          <a:lstStyle/>
          <a:p>
            <a:pPr algn="ctr" eaLnBrk="1" hangingPunct="1">
              <a:buFontTx/>
              <a:buNone/>
            </a:pPr>
            <a:r>
              <a:rPr lang="hu-HU" dirty="0" smtClean="0"/>
              <a:t> „Nem mindig lehet megtenni amit kell, de mindig meg kell tenni amit lehet.”</a:t>
            </a:r>
          </a:p>
          <a:p>
            <a:pPr algn="ctr" eaLnBrk="1" hangingPunct="1">
              <a:buFontTx/>
              <a:buNone/>
            </a:pPr>
            <a:r>
              <a:rPr lang="hu-HU" dirty="0" smtClean="0"/>
              <a:t>/Bethlen Gábor/</a:t>
            </a:r>
          </a:p>
          <a:p>
            <a:pPr algn="ctr" eaLnBrk="1" hangingPunct="1">
              <a:buFontTx/>
              <a:buNone/>
            </a:pPr>
            <a:endParaRPr lang="hu-HU" b="1" dirty="0" smtClean="0"/>
          </a:p>
          <a:p>
            <a:pPr algn="ctr" eaLnBrk="1" hangingPunct="1">
              <a:buFontTx/>
              <a:buNone/>
            </a:pPr>
            <a:r>
              <a:rPr lang="hu-HU" b="1" dirty="0" smtClean="0"/>
              <a:t>Köszönöm a figyelmet!</a:t>
            </a: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2564904"/>
            <a:ext cx="8229600" cy="3671887"/>
          </a:xfrm>
          <a:noFill/>
        </p:spPr>
        <p:txBody>
          <a:bodyPr/>
          <a:lstStyle/>
          <a:p>
            <a:pPr eaLnBrk="1" hangingPunct="1"/>
            <a:r>
              <a:rPr lang="hu-HU" sz="2400" dirty="0" smtClean="0"/>
              <a:t>Jogvédelmi (betegjogi, </a:t>
            </a:r>
            <a:r>
              <a:rPr lang="hu-HU" sz="2400" dirty="0" err="1" smtClean="0"/>
              <a:t>ellátottjogi</a:t>
            </a:r>
            <a:r>
              <a:rPr lang="hu-HU" sz="2400" dirty="0" smtClean="0"/>
              <a:t>, gyermekjogi) </a:t>
            </a:r>
          </a:p>
          <a:p>
            <a:pPr eaLnBrk="1" hangingPunct="1"/>
            <a:r>
              <a:rPr lang="hu-HU" sz="2400" dirty="0" smtClean="0"/>
              <a:t>dokumentáció-kezelési </a:t>
            </a:r>
          </a:p>
          <a:p>
            <a:pPr eaLnBrk="1" hangingPunct="1"/>
            <a:r>
              <a:rPr lang="hu-HU" sz="2400" dirty="0" smtClean="0"/>
              <a:t>módszertani</a:t>
            </a:r>
          </a:p>
          <a:p>
            <a:pPr eaLnBrk="1" hangingPunct="1"/>
            <a:r>
              <a:rPr lang="hu-HU" sz="2400" dirty="0" smtClean="0"/>
              <a:t>nemzetközi, határon átnyúló</a:t>
            </a:r>
          </a:p>
          <a:p>
            <a:pPr eaLnBrk="1" hangingPunct="1"/>
            <a:r>
              <a:rPr lang="hu-HU" sz="2400" dirty="0" smtClean="0"/>
              <a:t>hatósági nyilvántartás vezetésére szóló hatáskörből áll.</a:t>
            </a:r>
          </a:p>
          <a:p>
            <a:pPr marL="0" indent="0" eaLnBrk="1" hangingPunct="1">
              <a:buNone/>
            </a:pPr>
            <a:endParaRPr lang="hu-HU" sz="2400" dirty="0" smtClean="0"/>
          </a:p>
        </p:txBody>
      </p:sp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250825" y="1341438"/>
            <a:ext cx="864235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u-HU" sz="2400" b="1" dirty="0" smtClean="0"/>
              <a:t>Az OBDK feladata összetett:</a:t>
            </a:r>
            <a:endParaRPr lang="hu-HU" sz="2400" b="1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374062" cy="4751387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endParaRPr lang="hu-HU" sz="2000" b="1" dirty="0" smtClean="0"/>
          </a:p>
          <a:p>
            <a:pPr algn="ctr" eaLnBrk="1" hangingPunct="1">
              <a:buFontTx/>
              <a:buNone/>
            </a:pPr>
            <a:r>
              <a:rPr lang="hu-HU" sz="2000" b="1" dirty="0" smtClean="0"/>
              <a:t>Az </a:t>
            </a:r>
            <a:r>
              <a:rPr lang="hu-HU" sz="2000" b="1" dirty="0" err="1" smtClean="0"/>
              <a:t>ellátottjogi</a:t>
            </a:r>
            <a:r>
              <a:rPr lang="hu-HU" sz="2000" b="1" dirty="0" smtClean="0"/>
              <a:t> képviselet</a:t>
            </a:r>
          </a:p>
          <a:p>
            <a:pPr eaLnBrk="1" hangingPunct="1">
              <a:lnSpc>
                <a:spcPct val="150000"/>
              </a:lnSpc>
            </a:pPr>
            <a:r>
              <a:rPr lang="hu-HU" sz="2000" dirty="0" smtClean="0"/>
              <a:t> gondoskodik az ellátottak törvényben meghatározott jogainak </a:t>
            </a:r>
            <a:r>
              <a:rPr lang="hu-HU" sz="2000" dirty="0" smtClean="0"/>
              <a:t>védelméről </a:t>
            </a:r>
            <a:r>
              <a:rPr lang="hu-HU" sz="2000" i="1" dirty="0" smtClean="0"/>
              <a:t>„kezdeményező jogvédelem”</a:t>
            </a:r>
            <a:endParaRPr lang="hu-HU" sz="2000" i="1" dirty="0" smtClean="0"/>
          </a:p>
          <a:p>
            <a:pPr eaLnBrk="1" hangingPunct="1">
              <a:lnSpc>
                <a:spcPct val="150000"/>
              </a:lnSpc>
            </a:pPr>
            <a:r>
              <a:rPr lang="hu-HU" sz="2000" dirty="0" smtClean="0"/>
              <a:t> a jogvédelmi képviselők foglalkoztatásáról, munkájuk szervezéséről és szakmai, szervezeti irányításáról;</a:t>
            </a:r>
          </a:p>
          <a:p>
            <a:pPr eaLnBrk="1" hangingPunct="1">
              <a:lnSpc>
                <a:spcPct val="150000"/>
              </a:lnSpc>
            </a:pPr>
            <a:r>
              <a:rPr lang="hu-HU" sz="2000" dirty="0" smtClean="0"/>
              <a:t> módszertani feladatok, eljárásrendek, protokollok kidolgozása</a:t>
            </a:r>
          </a:p>
          <a:p>
            <a:pPr eaLnBrk="1" hangingPunct="1">
              <a:lnSpc>
                <a:spcPct val="150000"/>
              </a:lnSpc>
            </a:pPr>
            <a:r>
              <a:rPr lang="hu-HU" sz="2000" dirty="0" smtClean="0"/>
              <a:t>Oktatás (120 órás jogvédelmi képzés és </a:t>
            </a:r>
            <a:r>
              <a:rPr lang="hu-HU" sz="2000" dirty="0" smtClean="0"/>
              <a:t>féléves </a:t>
            </a:r>
            <a:r>
              <a:rPr lang="hu-HU" sz="2000" dirty="0" smtClean="0"/>
              <a:t>felsőoktatási kurzus)</a:t>
            </a:r>
          </a:p>
          <a:p>
            <a:pPr eaLnBrk="1" hangingPunct="1">
              <a:lnSpc>
                <a:spcPct val="150000"/>
              </a:lnSpc>
            </a:pPr>
            <a:r>
              <a:rPr lang="hu-HU" sz="2000" dirty="0"/>
              <a:t>s</a:t>
            </a:r>
            <a:r>
              <a:rPr lang="hu-HU" sz="2000" dirty="0" smtClean="0"/>
              <a:t>zakmai füzetek, tájékoztatók kiadása</a:t>
            </a:r>
            <a:endParaRPr lang="hu-HU" dirty="0" smtClean="0"/>
          </a:p>
          <a:p>
            <a:pPr eaLnBrk="1" hangingPunct="1">
              <a:buFontTx/>
              <a:buNone/>
            </a:pPr>
            <a:endParaRPr lang="hu-HU" dirty="0" smtClean="0">
              <a:solidFill>
                <a:srgbClr val="476830"/>
              </a:solidFill>
            </a:endParaRP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250825" y="1341438"/>
            <a:ext cx="864235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hu-HU" sz="3200" b="1">
              <a:solidFill>
                <a:srgbClr val="476830"/>
              </a:solidFill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323850" y="2636838"/>
            <a:ext cx="8496300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hu-HU" sz="3200">
              <a:solidFill>
                <a:srgbClr val="47683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/>
          </a:p>
          <a:p>
            <a:pPr marL="0" indent="0" algn="ctr">
              <a:buNone/>
            </a:pPr>
            <a:r>
              <a:rPr lang="hu-HU" sz="2400" b="1" dirty="0" err="1" smtClean="0"/>
              <a:t>Ellátottjogi</a:t>
            </a:r>
            <a:r>
              <a:rPr lang="hu-HU" sz="2400" b="1" dirty="0" smtClean="0"/>
              <a:t> szakmai </a:t>
            </a:r>
            <a:r>
              <a:rPr lang="hu-HU" sz="2400" b="1" dirty="0" smtClean="0"/>
              <a:t>kiadványok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dirty="0" smtClean="0"/>
              <a:t>Milyen kérdésekkel fordulhat az az ellátottjogi képviselőjéhez? A szociális szolgáltatások igénybevétele során felmerülő általános és speciális jogok</a:t>
            </a:r>
          </a:p>
          <a:p>
            <a:r>
              <a:rPr lang="hu-HU" sz="2400" dirty="0" smtClean="0"/>
              <a:t>Tájékoztató a gondnoksággal kapcsolatos eljárásokról</a:t>
            </a:r>
          </a:p>
          <a:p>
            <a:r>
              <a:rPr lang="hu-HU" sz="2400" dirty="0" smtClean="0"/>
              <a:t>Tájékoztató a hajléktalanok ellátásának ellátottjogi vonatkozásairól</a:t>
            </a:r>
          </a:p>
          <a:p>
            <a:r>
              <a:rPr lang="hu-HU" sz="2400" dirty="0" smtClean="0"/>
              <a:t>Tájékoztató a pszichiátriai betegek jogairól</a:t>
            </a:r>
          </a:p>
          <a:p>
            <a:r>
              <a:rPr lang="hu-HU" sz="2400" dirty="0" err="1" smtClean="0"/>
              <a:t>Ellátottjogi</a:t>
            </a:r>
            <a:r>
              <a:rPr lang="hu-HU" sz="2400" dirty="0" smtClean="0"/>
              <a:t> esettanulmány</a:t>
            </a:r>
          </a:p>
          <a:p>
            <a:endParaRPr lang="hu-HU" sz="2400" dirty="0" smtClean="0"/>
          </a:p>
          <a:p>
            <a:endParaRPr lang="hu-HU" sz="180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35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74903758"/>
              </p:ext>
            </p:extLst>
          </p:nvPr>
        </p:nvGraphicFramePr>
        <p:xfrm>
          <a:off x="611560" y="1556792"/>
          <a:ext cx="7848871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4008"/>
                <a:gridCol w="1106206"/>
                <a:gridCol w="3328657"/>
              </a:tblGrid>
              <a:tr h="47609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</a:rPr>
                        <a:t>Intézmény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chemeClr val="tx1"/>
                          </a:solidFill>
                          <a:effectLst/>
                        </a:rPr>
                        <a:t>Fogadóóra</a:t>
                      </a:r>
                      <a:endParaRPr lang="hu-H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chemeClr val="tx1"/>
                          </a:solidFill>
                          <a:effectLst/>
                        </a:rPr>
                        <a:t>Megjegyzés</a:t>
                      </a:r>
                      <a:endParaRPr lang="hu-H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4135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100 férőhely feletti idősek otthonában, fogyatékos személyek otthona, pszichiátriai és szenvedélybetegek otthonában, hajléktalanoknak szállást nyújtó intézményekben 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>
                          <a:solidFill>
                            <a:schemeClr val="tx1"/>
                          </a:solidFill>
                          <a:effectLst/>
                        </a:rPr>
                        <a:t>havi 1</a:t>
                      </a:r>
                      <a:endParaRPr lang="hu-HU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solidFill>
                            <a:schemeClr val="tx1"/>
                          </a:solidFill>
                          <a:effectLst/>
                        </a:rPr>
                        <a:t>évente legalább 1 alkalommal részvétel az érdekképviseleti fórum ülésén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41351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50-100 férőhely közötti idősek otthonában, fogyatékos személyek otthonában, pszichiátriai és szenvedélybetegek otthonában és hajléktalanoknak szállást nyújtó intézményekben 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háromhavonta 1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6162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szociális alapszolgáltató intézmények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900" dirty="0">
                          <a:solidFill>
                            <a:schemeClr val="tx1"/>
                          </a:solidFill>
                          <a:effectLst/>
                        </a:rPr>
                        <a:t>minimum 4 meglátogatása havonta úgy, hogy 1 év alatt minden alapszolgáltató intézménybe el kell jutni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10491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10-50 férőhely közötti személyes gondoskodás keretébe tartozó szakosított ellátását nyújtó intézmények 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solidFill>
                            <a:schemeClr val="tx1"/>
                          </a:solidFill>
                          <a:effectLst/>
                        </a:rPr>
                        <a:t>évente minimum egy alkalom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hu-H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7069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6" y="1804275"/>
            <a:ext cx="6096528" cy="32494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528" y="2636912"/>
            <a:ext cx="7722943" cy="21820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6" y="1772816"/>
            <a:ext cx="6096528" cy="47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10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u-HU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155" y="2132856"/>
            <a:ext cx="6353905" cy="38164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ülsővat 2015.11.24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Külsővat 2015.11.24</Template>
  <TotalTime>588</TotalTime>
  <Words>344</Words>
  <Application>Microsoft Office PowerPoint</Application>
  <PresentationFormat>Diavetítés a képernyőre (4:3 oldalarány)</PresentationFormat>
  <Paragraphs>77</Paragraphs>
  <Slides>12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Külsővat 2015.11.24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Az OBDK a jogvédelem érdekében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Forgács Béla</dc:creator>
  <cp:lastModifiedBy>dr.Kiss László</cp:lastModifiedBy>
  <cp:revision>42</cp:revision>
  <cp:lastPrinted>2015-11-23T15:43:42Z</cp:lastPrinted>
  <dcterms:created xsi:type="dcterms:W3CDTF">2015-11-17T13:21:45Z</dcterms:created>
  <dcterms:modified xsi:type="dcterms:W3CDTF">2015-11-23T15:49:17Z</dcterms:modified>
</cp:coreProperties>
</file>